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Lst>
  <p:notesMasterIdLst>
    <p:notesMasterId r:id="rId15"/>
  </p:notesMasterIdLst>
  <p:sldIdLst>
    <p:sldId id="310" r:id="rId5"/>
    <p:sldId id="312" r:id="rId6"/>
    <p:sldId id="307" r:id="rId7"/>
    <p:sldId id="324" r:id="rId8"/>
    <p:sldId id="316" r:id="rId9"/>
    <p:sldId id="327" r:id="rId10"/>
    <p:sldId id="330" r:id="rId11"/>
    <p:sldId id="318" r:id="rId12"/>
    <p:sldId id="325" r:id="rId13"/>
    <p:sldId id="32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02" autoAdjust="0"/>
  </p:normalViewPr>
  <p:slideViewPr>
    <p:cSldViewPr snapToGrid="0">
      <p:cViewPr varScale="1">
        <p:scale>
          <a:sx n="80" d="100"/>
          <a:sy n="80" d="100"/>
        </p:scale>
        <p:origin x="782" y="62"/>
      </p:cViewPr>
      <p:guideLst/>
    </p:cSldViewPr>
  </p:slideViewPr>
  <p:outlineViewPr>
    <p:cViewPr>
      <p:scale>
        <a:sx n="33" d="100"/>
        <a:sy n="33" d="100"/>
      </p:scale>
      <p:origin x="0" y="-974"/>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6/5/2022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Phase 2 Housing Regression Analysis, my name is Carla Kirby and I will be presenting this data to you today. </a:t>
            </a:r>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70960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verbatim</a:t>
            </a:r>
            <a:endParaRPr lang="en-AU"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2631460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will be addressing the following agenda discussion points: </a:t>
            </a:r>
            <a:r>
              <a:rPr lang="en-US" dirty="0"/>
              <a:t>– Discover connections associated to buying a home in Seattle.  </a:t>
            </a:r>
            <a:r>
              <a:rPr lang="en-AU" dirty="0"/>
              <a:t>King County Real Estate is trying to solve to help them with an effective marketing campaign</a:t>
            </a:r>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3843330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verbatim</a:t>
            </a:r>
            <a:endParaRPr lang="en-AU"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3706631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verbatim</a:t>
            </a:r>
            <a:endParaRPr lang="en-AU"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2374633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3AFB24-9188-4C0A-A512-E59E6F17DCAF}"/>
              </a:ext>
              <a:ext uri="{C183D7F6-B498-43B3-948B-1728B52AA6E4}">
                <adec:decorative xmlns:adec="http://schemas.microsoft.com/office/drawing/2017/decorative" val="1"/>
              </a:ext>
            </a:extLst>
          </p:cNvPr>
          <p:cNvSpPr/>
          <p:nvPr userDrawn="1"/>
        </p:nvSpPr>
        <p:spPr>
          <a:xfrm rot="10800000">
            <a:off x="4565"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D31D73-6FE4-4E4B-8D0B-E55FABBFA92B}"/>
              </a:ext>
              <a:ext uri="{C183D7F6-B498-43B3-948B-1728B52AA6E4}">
                <adec:decorative xmlns:adec="http://schemas.microsoft.com/office/drawing/2017/decorative" val="1"/>
              </a:ext>
            </a:extLst>
          </p:cNvPr>
          <p:cNvSpPr/>
          <p:nvPr userDrawn="1"/>
        </p:nvSpPr>
        <p:spPr>
          <a:xfrm rot="10800000">
            <a:off x="1524"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9A9F4D9-AE67-4B73-8B27-FD437564D7A6}"/>
              </a:ext>
            </a:extLst>
          </p:cNvPr>
          <p:cNvSpPr>
            <a:spLocks noGrp="1"/>
          </p:cNvSpPr>
          <p:nvPr>
            <p:ph type="ctrTitle"/>
          </p:nvPr>
        </p:nvSpPr>
        <p:spPr>
          <a:xfrm>
            <a:off x="422899" y="4476329"/>
            <a:ext cx="6467547" cy="1558680"/>
          </a:xfrm>
        </p:spPr>
        <p:txBody>
          <a:bodyPr anchor="ctr" anchorCtr="0">
            <a:normAutofit/>
          </a:bodyPr>
          <a:lstStyle/>
          <a:p>
            <a:pPr algn="l">
              <a:lnSpc>
                <a:spcPts val="5800"/>
              </a:lnSpc>
            </a:pPr>
            <a:r>
              <a:rPr lang="en-US" sz="4800"/>
              <a:t>Click to edit Master title style</a:t>
            </a:r>
            <a:endParaRPr lang="en-US" sz="4800" dirty="0"/>
          </a:p>
        </p:txBody>
      </p:sp>
      <p:sp>
        <p:nvSpPr>
          <p:cNvPr id="8" name="Subtitle 24">
            <a:extLst>
              <a:ext uri="{FF2B5EF4-FFF2-40B4-BE49-F238E27FC236}">
                <a16:creationId xmlns:a16="http://schemas.microsoft.com/office/drawing/2014/main" id="{2A23FDD6-741A-4F02-B44B-70D85FCF5325}"/>
              </a:ext>
            </a:extLst>
          </p:cNvPr>
          <p:cNvSpPr>
            <a:spLocks noGrp="1"/>
          </p:cNvSpPr>
          <p:nvPr>
            <p:ph type="subTitle" idx="1"/>
          </p:nvPr>
        </p:nvSpPr>
        <p:spPr>
          <a:xfrm>
            <a:off x="7096924" y="4476328"/>
            <a:ext cx="4046957" cy="1558673"/>
          </a:xfrm>
        </p:spPr>
        <p:txBody>
          <a:bodyPr anchor="ctr">
            <a:normAutofit/>
          </a:bodyPr>
          <a:lstStyle>
            <a:lvl1pPr>
              <a:buNone/>
              <a:defRPr/>
            </a:lvl1pPr>
          </a:lstStyle>
          <a:p>
            <a:pPr algn="l">
              <a:lnSpc>
                <a:spcPts val="3200"/>
              </a:lnSpc>
            </a:pPr>
            <a:r>
              <a:rPr lang="en-US" sz="2200"/>
              <a:t>Click to edit Master subtitle style</a:t>
            </a:r>
            <a:endParaRPr lang="en-US" sz="2200" dirty="0"/>
          </a:p>
        </p:txBody>
      </p:sp>
      <p:sp>
        <p:nvSpPr>
          <p:cNvPr id="11" name="Picture Placeholder 10">
            <a:extLst>
              <a:ext uri="{FF2B5EF4-FFF2-40B4-BE49-F238E27FC236}">
                <a16:creationId xmlns:a16="http://schemas.microsoft.com/office/drawing/2014/main" id="{8942B78C-790E-4881-96BA-169A876C67F3}"/>
              </a:ext>
            </a:extLst>
          </p:cNvPr>
          <p:cNvSpPr>
            <a:spLocks noGrp="1"/>
          </p:cNvSpPr>
          <p:nvPr>
            <p:ph type="pic" sz="quarter" idx="13"/>
          </p:nvPr>
        </p:nvSpPr>
        <p:spPr>
          <a:xfrm>
            <a:off x="1524" y="0"/>
            <a:ext cx="12188952" cy="4271133"/>
          </a:xfrm>
          <a:solidFill>
            <a:schemeClr val="accent3"/>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92381543-EC92-42BD-A142-81963D4273D5}"/>
              </a:ext>
              <a:ext uri="{C183D7F6-B498-43B3-948B-1728B52AA6E4}">
                <adec:decorative xmlns:adec="http://schemas.microsoft.com/office/drawing/2017/decorative" val="1"/>
              </a:ext>
            </a:extLst>
          </p:cNvPr>
          <p:cNvSpPr/>
          <p:nvPr userDrawn="1"/>
        </p:nvSpPr>
        <p:spPr>
          <a:xfrm rot="10800000">
            <a:off x="11494040" y="4274977"/>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66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BDB087A-3DA7-4017-A5B1-F130DC91FB3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Rectangle 6">
            <a:extLst>
              <a:ext uri="{FF2B5EF4-FFF2-40B4-BE49-F238E27FC236}">
                <a16:creationId xmlns:a16="http://schemas.microsoft.com/office/drawing/2014/main" id="{BAF5A401-D6B7-4962-876B-5DB5840E4F93}"/>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B907326-D737-439C-9190-476F49A50994}"/>
              </a:ext>
            </a:extLst>
          </p:cNvPr>
          <p:cNvSpPr>
            <a:spLocks noGrp="1"/>
          </p:cNvSpPr>
          <p:nvPr>
            <p:ph type="title"/>
          </p:nvPr>
        </p:nvSpPr>
        <p:spPr>
          <a:xfrm>
            <a:off x="422145" y="539496"/>
            <a:ext cx="4907908" cy="2640432"/>
          </a:xfrm>
        </p:spPr>
        <p:txBody>
          <a:bodyPr anchor="t">
            <a:normAutofit/>
          </a:bodyPr>
          <a:lstStyle/>
          <a:p>
            <a:r>
              <a:rPr lang="en-US" sz="4800">
                <a:solidFill>
                  <a:schemeClr val="tx1"/>
                </a:solidFill>
              </a:rPr>
              <a:t>Click to edit Master title style</a:t>
            </a:r>
            <a:endParaRPr lang="en-US" sz="4800" dirty="0">
              <a:solidFill>
                <a:schemeClr val="tx1"/>
              </a:solidFill>
            </a:endParaRPr>
          </a:p>
        </p:txBody>
      </p:sp>
      <p:sp>
        <p:nvSpPr>
          <p:cNvPr id="9" name="Content Placeholder 2">
            <a:extLst>
              <a:ext uri="{FF2B5EF4-FFF2-40B4-BE49-F238E27FC236}">
                <a16:creationId xmlns:a16="http://schemas.microsoft.com/office/drawing/2014/main" id="{00B68F67-401D-47DB-8256-A99FC6E99F6C}"/>
              </a:ext>
            </a:extLst>
          </p:cNvPr>
          <p:cNvSpPr>
            <a:spLocks noGrp="1"/>
          </p:cNvSpPr>
          <p:nvPr>
            <p:ph idx="1"/>
          </p:nvPr>
        </p:nvSpPr>
        <p:spPr>
          <a:xfrm>
            <a:off x="5583401" y="539496"/>
            <a:ext cx="4956417" cy="2640432"/>
          </a:xfrm>
        </p:spPr>
        <p:txBody>
          <a:bodyPr anchor="t" anchorCtr="0">
            <a:normAutofit/>
          </a:bodyPr>
          <a:lstStyle>
            <a:lvl1pPr marL="0" indent="0">
              <a:buNone/>
              <a:defRPr/>
            </a:lvl1pPr>
          </a:lstStyle>
          <a:p>
            <a:pPr lvl="0">
              <a:lnSpc>
                <a:spcPts val="2800"/>
              </a:lnSpc>
            </a:pPr>
            <a:r>
              <a:rPr lang="en-US" sz="1800">
                <a:solidFill>
                  <a:schemeClr val="tx1"/>
                </a:solidFill>
              </a:rPr>
              <a:t>Click to edit Master text styles</a:t>
            </a:r>
          </a:p>
        </p:txBody>
      </p:sp>
      <p:sp>
        <p:nvSpPr>
          <p:cNvPr id="15" name="Picture Placeholder 14">
            <a:extLst>
              <a:ext uri="{FF2B5EF4-FFF2-40B4-BE49-F238E27FC236}">
                <a16:creationId xmlns:a16="http://schemas.microsoft.com/office/drawing/2014/main" id="{7F752DB1-6A0B-4783-9C40-800940EAFCFE}"/>
              </a:ext>
            </a:extLst>
          </p:cNvPr>
          <p:cNvSpPr>
            <a:spLocks noGrp="1"/>
          </p:cNvSpPr>
          <p:nvPr>
            <p:ph type="pic" sz="quarter" idx="13"/>
          </p:nvPr>
        </p:nvSpPr>
        <p:spPr>
          <a:xfrm>
            <a:off x="420624" y="3355848"/>
            <a:ext cx="5230368" cy="2816352"/>
          </a:xfrm>
          <a:solidFill>
            <a:schemeClr val="accent3"/>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4F09D8BB-76EC-4BB5-8860-21FBB2990A2D}"/>
              </a:ext>
            </a:extLst>
          </p:cNvPr>
          <p:cNvSpPr>
            <a:spLocks noGrp="1"/>
          </p:cNvSpPr>
          <p:nvPr>
            <p:ph type="pic" sz="quarter" idx="14"/>
          </p:nvPr>
        </p:nvSpPr>
        <p:spPr>
          <a:xfrm>
            <a:off x="5650992" y="3355848"/>
            <a:ext cx="5843016" cy="2816352"/>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Housing Regression Analysis</a:t>
            </a:r>
            <a:endParaRPr lang="en-US" dirty="0"/>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6" name="Rectangle 5">
            <a:extLst>
              <a:ext uri="{FF2B5EF4-FFF2-40B4-BE49-F238E27FC236}">
                <a16:creationId xmlns:a16="http://schemas.microsoft.com/office/drawing/2014/main" id="{CCADA8C2-1E19-4FCB-8656-240C92CFB7B1}"/>
              </a:ext>
              <a:ext uri="{C183D7F6-B498-43B3-948B-1728B52AA6E4}">
                <adec:decorative xmlns:adec="http://schemas.microsoft.com/office/drawing/2017/decorative" val="1"/>
              </a:ext>
            </a:extLst>
          </p:cNvPr>
          <p:cNvSpPr/>
          <p:nvPr userDrawn="1"/>
        </p:nvSpPr>
        <p:spPr>
          <a:xfrm rot="10800000">
            <a:off x="-1" y="3352062"/>
            <a:ext cx="413642" cy="282013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CBF1133D-7CCD-4CD4-B2BA-F05FAE174248}"/>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0F32-F444-4A9F-8575-96F5D13E4231}"/>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6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8941816-7203-4339-8B31-60B4107A1EE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1A7A4606-69F4-4469-B7C4-4AF495ACE2BB}"/>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9BDEB7A-D103-487A-8C1B-9145FB24B663}"/>
              </a:ext>
            </a:extLst>
          </p:cNvPr>
          <p:cNvSpPr>
            <a:spLocks noGrp="1"/>
          </p:cNvSpPr>
          <p:nvPr>
            <p:ph type="title"/>
          </p:nvPr>
        </p:nvSpPr>
        <p:spPr>
          <a:xfrm>
            <a:off x="422897" y="539496"/>
            <a:ext cx="5228393" cy="2697190"/>
          </a:xfrm>
        </p:spPr>
        <p:txBody>
          <a:bodyPr anchor="b">
            <a:normAutofit/>
          </a:bodyPr>
          <a:lstStyle/>
          <a:p>
            <a:r>
              <a:rPr lang="en-US" sz="4800"/>
              <a:t>Click to edit Master title style</a:t>
            </a:r>
            <a:endParaRPr lang="en-US" sz="4800" dirty="0"/>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p:nvPr>
        </p:nvSpPr>
        <p:spPr>
          <a:xfrm>
            <a:off x="422897" y="3354749"/>
            <a:ext cx="5228392" cy="2582470"/>
          </a:xfrm>
        </p:spPr>
        <p:txBody>
          <a:bodyPr>
            <a:noAutofit/>
          </a:bodyPr>
          <a:lstStyle>
            <a:lvl1pPr marL="0" indent="0">
              <a:buNone/>
              <a:defRPr/>
            </a:lvl1pPr>
          </a:lstStyle>
          <a:p>
            <a:pPr lvl="0">
              <a:lnSpc>
                <a:spcPts val="2800"/>
              </a:lnSpc>
            </a:pPr>
            <a:r>
              <a:rPr lang="en-US" sz="1800"/>
              <a:t>Click to edit Master text styles</a:t>
            </a:r>
          </a:p>
        </p:txBody>
      </p:sp>
      <p:sp>
        <p:nvSpPr>
          <p:cNvPr id="9" name="Rectangle 8">
            <a:extLst>
              <a:ext uri="{FF2B5EF4-FFF2-40B4-BE49-F238E27FC236}">
                <a16:creationId xmlns:a16="http://schemas.microsoft.com/office/drawing/2014/main" id="{C262D696-4404-4062-9387-925D9687B972}"/>
              </a:ext>
              <a:ext uri="{C183D7F6-B498-43B3-948B-1728B52AA6E4}">
                <adec:decorative xmlns:adec="http://schemas.microsoft.com/office/drawing/2017/decorative" val="1"/>
              </a:ext>
            </a:extLst>
          </p:cNvPr>
          <p:cNvSpPr/>
          <p:nvPr userDrawn="1"/>
        </p:nvSpPr>
        <p:spPr>
          <a:xfrm rot="10800000">
            <a:off x="6095999" y="695340"/>
            <a:ext cx="5391683" cy="547685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C415F07E-A8F5-473A-90AC-3BF5823C08A3}"/>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C0FC374E-BABB-4A9C-A608-04A2B9C68F26}"/>
              </a:ext>
            </a:extLst>
          </p:cNvPr>
          <p:cNvSpPr>
            <a:spLocks noGrp="1"/>
          </p:cNvSpPr>
          <p:nvPr>
            <p:ph type="pic" sz="quarter" idx="13"/>
          </p:nvPr>
        </p:nvSpPr>
        <p:spPr>
          <a:xfrm>
            <a:off x="6620256" y="1243584"/>
            <a:ext cx="4361688" cy="4361688"/>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Housing Regression Analysis</a:t>
            </a:r>
            <a:endParaRPr lang="en-US" dirty="0"/>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097349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a:t>Housing Regression Analysis</a:t>
            </a:r>
            <a:endParaRPr lang="en-US" dirty="0"/>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dirty="0"/>
          </a:p>
        </p:txBody>
      </p:sp>
    </p:spTree>
    <p:extLst>
      <p:ext uri="{BB962C8B-B14F-4D97-AF65-F5344CB8AC3E}">
        <p14:creationId xmlns:p14="http://schemas.microsoft.com/office/powerpoint/2010/main" val="1070671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Housing Regression Analysis</a:t>
            </a:r>
            <a:endParaRPr lang="en-US" dirty="0"/>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719606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Housing Regression Analysis</a:t>
            </a:r>
            <a:endParaRPr lang="en-US" dirty="0"/>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893197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endParaRPr lang="en-US" dirty="0"/>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Housing Regression Analysis</a:t>
            </a:r>
            <a:endParaRPr lang="en-US" dirty="0"/>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91478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Housing Regression Analysis</a:t>
            </a:r>
            <a:endParaRPr lang="en-US" dirty="0"/>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91336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Housing Regression Analysis</a:t>
            </a:r>
            <a:endParaRPr lang="en-US" dirty="0"/>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29900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endParaRPr lang="en-US" dirty="0"/>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Housing Regression Analysis</a:t>
            </a:r>
            <a:endParaRPr lang="en-US" dirty="0"/>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58513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endParaRPr lang="en-US" dirty="0"/>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Housing Regression Analysis</a:t>
            </a:r>
            <a:endParaRPr lang="en-US" dirty="0"/>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581698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Background Gray Rectangle">
            <a:extLst>
              <a:ext uri="{FF2B5EF4-FFF2-40B4-BE49-F238E27FC236}">
                <a16:creationId xmlns:a16="http://schemas.microsoft.com/office/drawing/2014/main" id="{B586FD74-98AC-4CA5-9E62-97DAE4C19399}"/>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BBC94E74-B403-4256-9D59-241B0C4E532D}"/>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3836FB9-568E-408A-B183-65F9ABF6ED53}"/>
              </a:ext>
            </a:extLst>
          </p:cNvPr>
          <p:cNvSpPr>
            <a:spLocks noGrp="1"/>
          </p:cNvSpPr>
          <p:nvPr>
            <p:ph type="title"/>
          </p:nvPr>
        </p:nvSpPr>
        <p:spPr>
          <a:xfrm>
            <a:off x="422899" y="540168"/>
            <a:ext cx="10624949" cy="1787136"/>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7" name="Picture Placeholder 16">
            <a:extLst>
              <a:ext uri="{FF2B5EF4-FFF2-40B4-BE49-F238E27FC236}">
                <a16:creationId xmlns:a16="http://schemas.microsoft.com/office/drawing/2014/main" id="{B5437444-7076-4AEE-AB96-9C6BB85DAD9F}"/>
              </a:ext>
            </a:extLst>
          </p:cNvPr>
          <p:cNvSpPr>
            <a:spLocks noGrp="1"/>
          </p:cNvSpPr>
          <p:nvPr>
            <p:ph type="pic" sz="quarter" idx="13"/>
          </p:nvPr>
        </p:nvSpPr>
        <p:spPr>
          <a:xfrm>
            <a:off x="0" y="2577775"/>
            <a:ext cx="2587752" cy="1764792"/>
          </a:xfrm>
          <a:solidFill>
            <a:schemeClr val="accent3"/>
          </a:solidFill>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536502EE-A891-4CB0-9BA5-B0AC7B9AA808}"/>
              </a:ext>
            </a:extLst>
          </p:cNvPr>
          <p:cNvSpPr>
            <a:spLocks noGrp="1"/>
          </p:cNvSpPr>
          <p:nvPr>
            <p:ph type="pic" sz="quarter" idx="14"/>
          </p:nvPr>
        </p:nvSpPr>
        <p:spPr>
          <a:xfrm>
            <a:off x="0" y="4406215"/>
            <a:ext cx="2587752" cy="1764792"/>
          </a:xfrm>
          <a:solidFill>
            <a:schemeClr val="accent3"/>
          </a:solidFill>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51D45778-D0A6-415B-AA4F-03D6E429EB93}"/>
              </a:ext>
            </a:extLst>
          </p:cNvPr>
          <p:cNvSpPr>
            <a:spLocks noGrp="1"/>
          </p:cNvSpPr>
          <p:nvPr>
            <p:ph type="pic" sz="quarter" idx="15"/>
          </p:nvPr>
        </p:nvSpPr>
        <p:spPr>
          <a:xfrm>
            <a:off x="2651760" y="2577775"/>
            <a:ext cx="1764792" cy="1764792"/>
          </a:xfrm>
          <a:solidFill>
            <a:schemeClr val="accent3"/>
          </a:solidFill>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93E1D509-0CBA-46BD-9192-C0403309FDBA}"/>
              </a:ext>
            </a:extLst>
          </p:cNvPr>
          <p:cNvSpPr>
            <a:spLocks noGrp="1"/>
          </p:cNvSpPr>
          <p:nvPr>
            <p:ph type="pic" sz="quarter" idx="16"/>
          </p:nvPr>
        </p:nvSpPr>
        <p:spPr>
          <a:xfrm>
            <a:off x="2651760" y="4406575"/>
            <a:ext cx="1764792" cy="1764792"/>
          </a:xfrm>
          <a:solidFill>
            <a:schemeClr val="accent3"/>
          </a:solidFill>
        </p:spPr>
        <p:txBody>
          <a:bodyPr/>
          <a:lstStyle/>
          <a:p>
            <a:r>
              <a:rPr lang="en-US"/>
              <a:t>Click icon to add picture</a:t>
            </a:r>
            <a:endParaRPr lang="en-US" dirty="0"/>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p:nvPr>
        </p:nvSpPr>
        <p:spPr>
          <a:xfrm>
            <a:off x="4845122" y="2880452"/>
            <a:ext cx="6355998" cy="3095445"/>
          </a:xfrm>
        </p:spPr>
        <p:txBody>
          <a:bodyPr anchor="t" anchorCtr="0">
            <a:normAutofit/>
          </a:bodyPr>
          <a:lstStyle>
            <a:lvl1pPr>
              <a:buNone/>
              <a:defRPr/>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Housing Regression Analysis</a:t>
            </a:r>
            <a:endParaRPr lang="en-US" dirty="0"/>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4515398" y="2577775"/>
            <a:ext cx="7676601" cy="359442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E8DAB8-6232-45C1-9BC3-E99A86BD370E}"/>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143909"/>
      </p:ext>
    </p:extLst>
  </p:cSld>
  <p:clrMapOvr>
    <a:masterClrMapping/>
  </p:clrMapOvr>
  <p:extLst>
    <p:ext uri="{DCECCB84-F9BA-43D5-87BE-67443E8EF086}">
      <p15:sldGuideLst xmlns:p15="http://schemas.microsoft.com/office/powerpoint/2012/main">
        <p15:guide id="1" orient="horz" pos="1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0" y="5610"/>
            <a:ext cx="708823" cy="713232"/>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6" name="Title 1">
            <a:extLst>
              <a:ext uri="{FF2B5EF4-FFF2-40B4-BE49-F238E27FC236}">
                <a16:creationId xmlns:a16="http://schemas.microsoft.com/office/drawing/2014/main" id="{22EAD03C-7B1C-453F-9977-4E2DD813BF52}"/>
              </a:ext>
            </a:extLst>
          </p:cNvPr>
          <p:cNvSpPr>
            <a:spLocks noGrp="1"/>
          </p:cNvSpPr>
          <p:nvPr>
            <p:ph type="title"/>
          </p:nvPr>
        </p:nvSpPr>
        <p:spPr>
          <a:xfrm>
            <a:off x="6602551" y="540167"/>
            <a:ext cx="4616981" cy="2135867"/>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0" y="685800"/>
            <a:ext cx="3072384" cy="5486344"/>
          </a:xfrm>
          <a:solidFill>
            <a:schemeClr val="accent3"/>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50C66604-16E4-4B52-80AA-A0D73512D135}"/>
              </a:ext>
            </a:extLst>
          </p:cNvPr>
          <p:cNvSpPr>
            <a:spLocks noGrp="1"/>
          </p:cNvSpPr>
          <p:nvPr>
            <p:ph type="pic" sz="quarter" idx="14"/>
          </p:nvPr>
        </p:nvSpPr>
        <p:spPr>
          <a:xfrm>
            <a:off x="3154680" y="685800"/>
            <a:ext cx="3072384" cy="5486344"/>
          </a:xfrm>
          <a:solidFill>
            <a:schemeClr val="accent3"/>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p:nvPr>
        </p:nvSpPr>
        <p:spPr>
          <a:xfrm>
            <a:off x="6602551" y="2880452"/>
            <a:ext cx="4616981" cy="3095445"/>
          </a:xfrm>
        </p:spPr>
        <p:txBody>
          <a:bodyPr anchor="t" anchorCtr="0">
            <a:normAutofit/>
          </a:bodyPr>
          <a:lstStyle>
            <a:lvl1pPr marL="0" indent="0">
              <a:buNone/>
              <a:defRPr baseline="0"/>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Housing Regression Analysis</a:t>
            </a:r>
            <a:endParaRPr lang="en-US" dirty="0"/>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06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p:nvPr>
        </p:nvSpPr>
        <p:spPr>
          <a:xfrm>
            <a:off x="422898" y="576263"/>
            <a:ext cx="4977777" cy="2967606"/>
          </a:xfrm>
        </p:spPr>
        <p:txBody>
          <a:bodyPr anchor="b" anchorCtr="0">
            <a:normAutofit/>
          </a:bodyPr>
          <a:lstStyle/>
          <a:p>
            <a:pPr algn="l">
              <a:lnSpc>
                <a:spcPts val="5800"/>
              </a:lnSpc>
            </a:pPr>
            <a:r>
              <a:rPr lang="en-US" sz="4800"/>
              <a:t>Click to edit Master title style</a:t>
            </a:r>
            <a:endParaRPr lang="en-US" sz="4800" dirty="0"/>
          </a:p>
        </p:txBody>
      </p:sp>
      <p:sp>
        <p:nvSpPr>
          <p:cNvPr id="6" name="Subtitle 24">
            <a:extLst>
              <a:ext uri="{FF2B5EF4-FFF2-40B4-BE49-F238E27FC236}">
                <a16:creationId xmlns:a16="http://schemas.microsoft.com/office/drawing/2014/main" id="{FFA42F70-43EA-4954-AA43-22F43175CCEE}"/>
              </a:ext>
            </a:extLst>
          </p:cNvPr>
          <p:cNvSpPr>
            <a:spLocks noGrp="1"/>
          </p:cNvSpPr>
          <p:nvPr>
            <p:ph type="subTitle" idx="1"/>
          </p:nvPr>
        </p:nvSpPr>
        <p:spPr>
          <a:xfrm>
            <a:off x="422898" y="3764975"/>
            <a:ext cx="4977777"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7" name="Rectangle 6" descr="Tag=AccentColor&#10;Flavor=Light&#10;Target=Fill">
            <a:extLst>
              <a:ext uri="{FF2B5EF4-FFF2-40B4-BE49-F238E27FC236}">
                <a16:creationId xmlns:a16="http://schemas.microsoft.com/office/drawing/2014/main" id="{F5FCF09E-0DE5-4155-9DC0-786737CF2E1B}"/>
              </a:ext>
            </a:extLst>
          </p:cNvPr>
          <p:cNvSpPr/>
          <p:nvPr userDrawn="1"/>
        </p:nvSpPr>
        <p:spPr>
          <a:xfrm rot="10800000">
            <a:off x="11496184" y="-10"/>
            <a:ext cx="695816" cy="685800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Picture Placeholder 9">
            <a:extLst>
              <a:ext uri="{FF2B5EF4-FFF2-40B4-BE49-F238E27FC236}">
                <a16:creationId xmlns:a16="http://schemas.microsoft.com/office/drawing/2014/main" id="{5AD3536A-3915-4B2E-B85A-9B494EEFBCF0}"/>
              </a:ext>
            </a:extLst>
          </p:cNvPr>
          <p:cNvSpPr>
            <a:spLocks noGrp="1"/>
          </p:cNvSpPr>
          <p:nvPr>
            <p:ph type="pic" sz="quarter" idx="13"/>
          </p:nvPr>
        </p:nvSpPr>
        <p:spPr>
          <a:xfrm>
            <a:off x="6483096" y="0"/>
            <a:ext cx="5020056" cy="6848856"/>
          </a:xfrm>
          <a:solidFill>
            <a:schemeClr val="accent3"/>
          </a:solidFill>
        </p:spPr>
        <p:txBody>
          <a:bodyPr/>
          <a:lstStyle/>
          <a:p>
            <a:r>
              <a:rPr lang="en-US"/>
              <a:t>Click icon to add picture</a:t>
            </a:r>
            <a:endParaRPr lang="en-US" dirty="0"/>
          </a:p>
        </p:txBody>
      </p:sp>
    </p:spTree>
    <p:extLst>
      <p:ext uri="{BB962C8B-B14F-4D97-AF65-F5344CB8AC3E}">
        <p14:creationId xmlns:p14="http://schemas.microsoft.com/office/powerpoint/2010/main" val="14043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946892" cy="4206383"/>
          </a:xfrm>
        </p:spPr>
        <p:txBody>
          <a:bodyPr/>
          <a:lstStyle>
            <a:lvl1pPr>
              <a:buNone/>
              <a:defRPr sz="2400"/>
            </a:lvl1pPr>
            <a:lvl2pPr>
              <a:buNone/>
              <a:defRPr sz="2200"/>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a:t>Housing Regression Analysis</a:t>
            </a:r>
            <a:endParaRPr lang="en-US" dirty="0"/>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58728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A992A1-D012-4834-9575-CF195C29542A}"/>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7BDB455-4C3A-4D7D-BA1B-53E54A2F81A1}"/>
              </a:ext>
            </a:extLst>
          </p:cNvPr>
          <p:cNvSpPr>
            <a:spLocks noGrp="1"/>
          </p:cNvSpPr>
          <p:nvPr>
            <p:ph type="ctrTitle"/>
          </p:nvPr>
        </p:nvSpPr>
        <p:spPr>
          <a:xfrm>
            <a:off x="422899" y="576263"/>
            <a:ext cx="5206802" cy="2967606"/>
          </a:xfrm>
        </p:spPr>
        <p:txBody>
          <a:bodyPr anchor="b" anchorCtr="0">
            <a:normAutofit/>
          </a:bodyPr>
          <a:lstStyle/>
          <a:p>
            <a:pPr algn="l">
              <a:lnSpc>
                <a:spcPts val="5800"/>
              </a:lnSpc>
            </a:pPr>
            <a:r>
              <a:rPr lang="en-US" sz="4800"/>
              <a:t>Click to edit Master title style</a:t>
            </a:r>
            <a:endParaRPr lang="en-US" sz="4800" dirty="0"/>
          </a:p>
        </p:txBody>
      </p:sp>
      <p:sp>
        <p:nvSpPr>
          <p:cNvPr id="9" name="Subtitle 24">
            <a:extLst>
              <a:ext uri="{FF2B5EF4-FFF2-40B4-BE49-F238E27FC236}">
                <a16:creationId xmlns:a16="http://schemas.microsoft.com/office/drawing/2014/main" id="{D04D9E17-0E95-4027-8EDD-241B2BB1AA92}"/>
              </a:ext>
            </a:extLst>
          </p:cNvPr>
          <p:cNvSpPr>
            <a:spLocks noGrp="1"/>
          </p:cNvSpPr>
          <p:nvPr>
            <p:ph type="subTitle" idx="1"/>
          </p:nvPr>
        </p:nvSpPr>
        <p:spPr>
          <a:xfrm>
            <a:off x="422899" y="3764975"/>
            <a:ext cx="5206802"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16" name="Picture Placeholder 15">
            <a:extLst>
              <a:ext uri="{FF2B5EF4-FFF2-40B4-BE49-F238E27FC236}">
                <a16:creationId xmlns:a16="http://schemas.microsoft.com/office/drawing/2014/main" id="{2A26827B-04FD-424C-A601-BCAAD51F46B2}"/>
              </a:ext>
            </a:extLst>
          </p:cNvPr>
          <p:cNvSpPr>
            <a:spLocks noGrp="1"/>
          </p:cNvSpPr>
          <p:nvPr>
            <p:ph type="pic" sz="quarter" idx="13"/>
          </p:nvPr>
        </p:nvSpPr>
        <p:spPr>
          <a:xfrm>
            <a:off x="6364224" y="685800"/>
            <a:ext cx="5129784" cy="1746504"/>
          </a:xfrm>
          <a:solidFill>
            <a:schemeClr val="accent3"/>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51A43274-DD11-4214-8866-5163B788CD1E}"/>
              </a:ext>
            </a:extLst>
          </p:cNvPr>
          <p:cNvSpPr>
            <a:spLocks noGrp="1"/>
          </p:cNvSpPr>
          <p:nvPr>
            <p:ph type="pic" sz="quarter" idx="14"/>
          </p:nvPr>
        </p:nvSpPr>
        <p:spPr>
          <a:xfrm>
            <a:off x="6361416" y="2559960"/>
            <a:ext cx="5129784" cy="1746504"/>
          </a:xfrm>
          <a:solidFill>
            <a:schemeClr val="accent3"/>
          </a:solidFill>
        </p:spPr>
        <p:txBody>
          <a:bodyPr/>
          <a:lstStyle/>
          <a:p>
            <a:r>
              <a:rPr lang="en-US"/>
              <a:t>Click icon to add picture</a:t>
            </a:r>
            <a:endParaRPr lang="en-US" dirty="0"/>
          </a:p>
        </p:txBody>
      </p:sp>
      <p:sp>
        <p:nvSpPr>
          <p:cNvPr id="18" name="Picture Placeholder 15">
            <a:extLst>
              <a:ext uri="{FF2B5EF4-FFF2-40B4-BE49-F238E27FC236}">
                <a16:creationId xmlns:a16="http://schemas.microsoft.com/office/drawing/2014/main" id="{63E02E81-5AE8-46D6-942E-52D16C8CBE88}"/>
              </a:ext>
            </a:extLst>
          </p:cNvPr>
          <p:cNvSpPr>
            <a:spLocks noGrp="1"/>
          </p:cNvSpPr>
          <p:nvPr>
            <p:ph type="pic" sz="quarter" idx="15"/>
          </p:nvPr>
        </p:nvSpPr>
        <p:spPr>
          <a:xfrm>
            <a:off x="6361416" y="4416192"/>
            <a:ext cx="5129784" cy="1746504"/>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Housing Regression Analysis</a:t>
            </a:r>
            <a:endParaRPr lang="en-US" dirty="0"/>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a:extLst>
              <a:ext uri="{FF2B5EF4-FFF2-40B4-BE49-F238E27FC236}">
                <a16:creationId xmlns:a16="http://schemas.microsoft.com/office/drawing/2014/main" id="{5E08B021-326C-466B-A929-7282AA793D87}"/>
              </a:ext>
              <a:ext uri="{C183D7F6-B498-43B3-948B-1728B52AA6E4}">
                <adec:decorative xmlns:adec="http://schemas.microsoft.com/office/drawing/2017/decorative" val="1"/>
              </a:ext>
            </a:extLst>
          </p:cNvPr>
          <p:cNvSpPr/>
          <p:nvPr userDrawn="1"/>
        </p:nvSpPr>
        <p:spPr>
          <a:xfrm rot="10800000">
            <a:off x="11504672" y="685799"/>
            <a:ext cx="687327" cy="174790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4" name="Straight Connector 13">
            <a:extLst>
              <a:ext uri="{FF2B5EF4-FFF2-40B4-BE49-F238E27FC236}">
                <a16:creationId xmlns:a16="http://schemas.microsoft.com/office/drawing/2014/main" id="{0733741E-9972-4C5E-B592-7570CD3CCC52}"/>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6A56C-39A6-4FDE-BD90-66B344C061F5}"/>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905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3" y="365760"/>
            <a:ext cx="11067089" cy="1325880"/>
          </a:xfrm>
        </p:spPr>
        <p:txBody>
          <a:bodyPr anchor="ctr">
            <a:normAutofit/>
          </a:bodyPr>
          <a:lstStyle>
            <a:lvl1pPr>
              <a:lnSpc>
                <a:spcPts val="2800"/>
              </a:lnSpc>
              <a:spcBef>
                <a:spcPts val="1000"/>
              </a:spcBef>
              <a:defRPr sz="5200" b="0" i="0"/>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F2462114-8669-43BC-B4E2-2721F7F370A8}"/>
              </a:ext>
            </a:extLst>
          </p:cNvPr>
          <p:cNvSpPr>
            <a:spLocks noGrp="1"/>
          </p:cNvSpPr>
          <p:nvPr>
            <p:ph type="pic" sz="quarter" idx="19"/>
          </p:nvPr>
        </p:nvSpPr>
        <p:spPr>
          <a:xfrm>
            <a:off x="420624" y="2029968"/>
            <a:ext cx="2642616" cy="1892808"/>
          </a:xfrm>
          <a:solidFill>
            <a:schemeClr val="accent3"/>
          </a:solidFill>
        </p:spPr>
        <p:txBody>
          <a:bodyPr/>
          <a:lstStyle/>
          <a:p>
            <a:r>
              <a:rPr lang="en-US"/>
              <a:t>Click icon to add picture</a:t>
            </a:r>
            <a:endParaRPr lang="en-US" dirty="0"/>
          </a:p>
        </p:txBody>
      </p:sp>
      <p:sp>
        <p:nvSpPr>
          <p:cNvPr id="40" name="Text Placeholder 39">
            <a:extLst>
              <a:ext uri="{FF2B5EF4-FFF2-40B4-BE49-F238E27FC236}">
                <a16:creationId xmlns:a16="http://schemas.microsoft.com/office/drawing/2014/main" id="{588BD3B0-8831-43B7-B5A9-3F692192A2D6}"/>
              </a:ext>
            </a:extLst>
          </p:cNvPr>
          <p:cNvSpPr>
            <a:spLocks noGrp="1"/>
          </p:cNvSpPr>
          <p:nvPr>
            <p:ph type="body" sz="quarter" idx="23" hasCustomPrompt="1"/>
          </p:nvPr>
        </p:nvSpPr>
        <p:spPr>
          <a:xfrm>
            <a:off x="420624" y="3971853"/>
            <a:ext cx="2642616" cy="877824"/>
          </a:xfrm>
        </p:spPr>
        <p:txBody>
          <a:bodyPr anchor="b" anchorCtr="0">
            <a:normAutofit/>
          </a:bodyPr>
          <a:lstStyle>
            <a:lvl1pPr>
              <a:buNone/>
              <a:defRPr sz="2000" b="1" baseline="0"/>
            </a:lvl1pPr>
          </a:lstStyle>
          <a:p>
            <a:pPr lvl="0"/>
            <a:r>
              <a:rPr lang="en-US" dirty="0"/>
              <a:t>Name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hasCustomPrompt="1"/>
          </p:nvPr>
        </p:nvSpPr>
        <p:spPr>
          <a:xfrm>
            <a:off x="420625"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6" name="Picture Placeholder 34">
            <a:extLst>
              <a:ext uri="{FF2B5EF4-FFF2-40B4-BE49-F238E27FC236}">
                <a16:creationId xmlns:a16="http://schemas.microsoft.com/office/drawing/2014/main" id="{E9A9694E-7001-4575-9F4C-663629B0A7CE}"/>
              </a:ext>
            </a:extLst>
          </p:cNvPr>
          <p:cNvSpPr>
            <a:spLocks noGrp="1"/>
          </p:cNvSpPr>
          <p:nvPr>
            <p:ph type="pic" sz="quarter" idx="20"/>
          </p:nvPr>
        </p:nvSpPr>
        <p:spPr>
          <a:xfrm>
            <a:off x="3227832" y="2029968"/>
            <a:ext cx="2642616" cy="1892808"/>
          </a:xfrm>
          <a:solidFill>
            <a:schemeClr val="accent3"/>
          </a:solidFill>
        </p:spPr>
        <p:txBody>
          <a:bodyPr/>
          <a:lstStyle/>
          <a:p>
            <a:r>
              <a:rPr lang="en-US"/>
              <a:t>Click icon to add picture</a:t>
            </a:r>
            <a:endParaRPr lang="en-US" dirty="0"/>
          </a:p>
        </p:txBody>
      </p:sp>
      <p:sp>
        <p:nvSpPr>
          <p:cNvPr id="31" name="Text Placeholder 30">
            <a:extLst>
              <a:ext uri="{FF2B5EF4-FFF2-40B4-BE49-F238E27FC236}">
                <a16:creationId xmlns:a16="http://schemas.microsoft.com/office/drawing/2014/main" id="{44183588-657C-4472-8112-7A2B55E2E714}"/>
              </a:ext>
            </a:extLst>
          </p:cNvPr>
          <p:cNvSpPr>
            <a:spLocks noGrp="1"/>
          </p:cNvSpPr>
          <p:nvPr>
            <p:ph type="body" sz="quarter" idx="16" hasCustomPrompt="1"/>
          </p:nvPr>
        </p:nvSpPr>
        <p:spPr>
          <a:xfrm>
            <a:off x="3227832" y="3971853"/>
            <a:ext cx="2642616" cy="877824"/>
          </a:xfrm>
        </p:spPr>
        <p:txBody>
          <a:bodyPr anchor="b" anchorCtr="0"/>
          <a:lstStyle>
            <a:lvl1pPr>
              <a:buNone/>
              <a:defRPr sz="2000" b="1"/>
            </a:lvl1pPr>
          </a:lstStyle>
          <a:p>
            <a:pPr lvl="0"/>
            <a:r>
              <a:rPr lang="en-US" dirty="0"/>
              <a:t>Name</a:t>
            </a:r>
          </a:p>
        </p:txBody>
      </p:sp>
      <p:sp>
        <p:nvSpPr>
          <p:cNvPr id="24" name="Text Placeholder 2">
            <a:extLst>
              <a:ext uri="{FF2B5EF4-FFF2-40B4-BE49-F238E27FC236}">
                <a16:creationId xmlns:a16="http://schemas.microsoft.com/office/drawing/2014/main" id="{E5900E07-5526-44B5-BD49-95414B12080F}"/>
              </a:ext>
            </a:extLst>
          </p:cNvPr>
          <p:cNvSpPr>
            <a:spLocks noGrp="1"/>
          </p:cNvSpPr>
          <p:nvPr>
            <p:ph type="body" idx="13" hasCustomPrompt="1"/>
          </p:nvPr>
        </p:nvSpPr>
        <p:spPr>
          <a:xfrm>
            <a:off x="322783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7" name="Picture Placeholder 34">
            <a:extLst>
              <a:ext uri="{FF2B5EF4-FFF2-40B4-BE49-F238E27FC236}">
                <a16:creationId xmlns:a16="http://schemas.microsoft.com/office/drawing/2014/main" id="{5AD1D716-DEC7-4756-8417-259B5EAA7EA0}"/>
              </a:ext>
            </a:extLst>
          </p:cNvPr>
          <p:cNvSpPr>
            <a:spLocks noGrp="1"/>
          </p:cNvSpPr>
          <p:nvPr>
            <p:ph type="pic" sz="quarter" idx="21"/>
          </p:nvPr>
        </p:nvSpPr>
        <p:spPr>
          <a:xfrm>
            <a:off x="6044184" y="2029968"/>
            <a:ext cx="2642616" cy="1892808"/>
          </a:xfrm>
          <a:solidFill>
            <a:schemeClr val="accent3"/>
          </a:solidFill>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5E05DC2B-9AC8-4E27-A870-E3E9BBCF4FBF}"/>
              </a:ext>
            </a:extLst>
          </p:cNvPr>
          <p:cNvSpPr>
            <a:spLocks noGrp="1"/>
          </p:cNvSpPr>
          <p:nvPr>
            <p:ph type="body" sz="quarter" idx="17" hasCustomPrompt="1"/>
          </p:nvPr>
        </p:nvSpPr>
        <p:spPr>
          <a:xfrm>
            <a:off x="6044184" y="3971853"/>
            <a:ext cx="2642616" cy="877824"/>
          </a:xfrm>
        </p:spPr>
        <p:txBody>
          <a:bodyPr anchor="b" anchorCtr="0"/>
          <a:lstStyle>
            <a:lvl1pPr>
              <a:buNone/>
              <a:defRPr sz="2000" b="1"/>
            </a:lvl1pPr>
          </a:lstStyle>
          <a:p>
            <a:pPr lvl="0"/>
            <a:r>
              <a:rPr lang="en-US" dirty="0"/>
              <a:t>Name</a:t>
            </a:r>
          </a:p>
        </p:txBody>
      </p:sp>
      <p:sp>
        <p:nvSpPr>
          <p:cNvPr id="26" name="Text Placeholder 2">
            <a:extLst>
              <a:ext uri="{FF2B5EF4-FFF2-40B4-BE49-F238E27FC236}">
                <a16:creationId xmlns:a16="http://schemas.microsoft.com/office/drawing/2014/main" id="{13C6B231-0427-4DBE-AE82-31CC424FC664}"/>
              </a:ext>
            </a:extLst>
          </p:cNvPr>
          <p:cNvSpPr>
            <a:spLocks noGrp="1"/>
          </p:cNvSpPr>
          <p:nvPr>
            <p:ph type="body" idx="14" hasCustomPrompt="1"/>
          </p:nvPr>
        </p:nvSpPr>
        <p:spPr>
          <a:xfrm>
            <a:off x="6044184"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8" name="Picture Placeholder 34">
            <a:extLst>
              <a:ext uri="{FF2B5EF4-FFF2-40B4-BE49-F238E27FC236}">
                <a16:creationId xmlns:a16="http://schemas.microsoft.com/office/drawing/2014/main" id="{67FC7F9C-D486-450B-B0F9-3EE9789C8964}"/>
              </a:ext>
            </a:extLst>
          </p:cNvPr>
          <p:cNvSpPr>
            <a:spLocks noGrp="1"/>
          </p:cNvSpPr>
          <p:nvPr>
            <p:ph type="pic" sz="quarter" idx="22"/>
          </p:nvPr>
        </p:nvSpPr>
        <p:spPr>
          <a:xfrm>
            <a:off x="8851392" y="2020920"/>
            <a:ext cx="2642616" cy="1892808"/>
          </a:xfrm>
          <a:solidFill>
            <a:schemeClr val="accent3"/>
          </a:solidFill>
        </p:spPr>
        <p:txBody>
          <a:bodyPr/>
          <a:lstStyle/>
          <a:p>
            <a:r>
              <a:rPr lang="en-US"/>
              <a:t>Click icon to add picture</a:t>
            </a:r>
            <a:endParaRPr lang="en-US" dirty="0"/>
          </a:p>
        </p:txBody>
      </p:sp>
      <p:sp>
        <p:nvSpPr>
          <p:cNvPr id="33" name="Text Placeholder 30">
            <a:extLst>
              <a:ext uri="{FF2B5EF4-FFF2-40B4-BE49-F238E27FC236}">
                <a16:creationId xmlns:a16="http://schemas.microsoft.com/office/drawing/2014/main" id="{9A466F23-EDAE-477E-B8D1-C9E81E6D1B12}"/>
              </a:ext>
            </a:extLst>
          </p:cNvPr>
          <p:cNvSpPr>
            <a:spLocks noGrp="1"/>
          </p:cNvSpPr>
          <p:nvPr>
            <p:ph type="body" sz="quarter" idx="18" hasCustomPrompt="1"/>
          </p:nvPr>
        </p:nvSpPr>
        <p:spPr>
          <a:xfrm>
            <a:off x="8851392" y="3971853"/>
            <a:ext cx="2642616" cy="877824"/>
          </a:xfrm>
        </p:spPr>
        <p:txBody>
          <a:bodyPr anchor="b" anchorCtr="0"/>
          <a:lstStyle>
            <a:lvl1pPr>
              <a:buNone/>
              <a:defRPr sz="2000" b="1"/>
            </a:lvl1pPr>
          </a:lstStyle>
          <a:p>
            <a:pPr lvl="0"/>
            <a:r>
              <a:rPr lang="en-US" dirty="0"/>
              <a:t>Name</a:t>
            </a:r>
          </a:p>
        </p:txBody>
      </p:sp>
      <p:sp>
        <p:nvSpPr>
          <p:cNvPr id="28" name="Text Placeholder 2">
            <a:extLst>
              <a:ext uri="{FF2B5EF4-FFF2-40B4-BE49-F238E27FC236}">
                <a16:creationId xmlns:a16="http://schemas.microsoft.com/office/drawing/2014/main" id="{6C8ADF02-C47F-4077-865D-D057627A9E3F}"/>
              </a:ext>
            </a:extLst>
          </p:cNvPr>
          <p:cNvSpPr>
            <a:spLocks noGrp="1"/>
          </p:cNvSpPr>
          <p:nvPr>
            <p:ph type="body" idx="15" hasCustomPrompt="1"/>
          </p:nvPr>
        </p:nvSpPr>
        <p:spPr>
          <a:xfrm>
            <a:off x="885139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Housing Regression Analysis</a:t>
            </a:r>
            <a:endParaRPr lang="en-US" dirty="0"/>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a:extLst>
              <a:ext uri="{FF2B5EF4-FFF2-40B4-BE49-F238E27FC236}">
                <a16:creationId xmlns:a16="http://schemas.microsoft.com/office/drawing/2014/main" id="{94360FCC-CBCE-4F8E-84A2-B29CA5DADC66}"/>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6" name="Straight Connector 15">
            <a:extLst>
              <a:ext uri="{FF2B5EF4-FFF2-40B4-BE49-F238E27FC236}">
                <a16:creationId xmlns:a16="http://schemas.microsoft.com/office/drawing/2014/main" id="{E1D8AF1F-4C5C-4C08-894E-00850C387A20}"/>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9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endParaRPr lang="en-US" dirty="0"/>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Housing Regression Analysis</a:t>
            </a:r>
            <a:endParaRPr lang="en-US" dirty="0"/>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descr="Tag=AccentColor&#10;Flavor=Light&#10;Target=Fill">
            <a:extLst>
              <a:ext uri="{FF2B5EF4-FFF2-40B4-BE49-F238E27FC236}">
                <a16:creationId xmlns:a16="http://schemas.microsoft.com/office/drawing/2014/main" id="{A53A46AB-E26C-4F66-A0B8-4CDBD5F4011C}"/>
              </a:ext>
            </a:extLst>
          </p:cNvPr>
          <p:cNvSpPr/>
          <p:nvPr userDrawn="1"/>
        </p:nvSpPr>
        <p:spPr>
          <a:xfrm rot="10800000">
            <a:off x="11494040" y="4282928"/>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3" name="Straight Connector 12" descr="Tag=AccentColor&#10;Flavor=Light&#10;Target=Line">
            <a:extLst>
              <a:ext uri="{FF2B5EF4-FFF2-40B4-BE49-F238E27FC236}">
                <a16:creationId xmlns:a16="http://schemas.microsoft.com/office/drawing/2014/main" id="{91B558DC-6718-44D0-992F-3EF710C6A724}"/>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descr="Tag=AccentColor&#10;Flavor=Light&#10;Target=Line">
            <a:extLst>
              <a:ext uri="{FF2B5EF4-FFF2-40B4-BE49-F238E27FC236}">
                <a16:creationId xmlns:a16="http://schemas.microsoft.com/office/drawing/2014/main" id="{8957C00F-B052-4CA9-BD41-08B7B9AD505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8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2" name="Rectangle 21" descr="Tag=AccentColor&#10;Flavor=Light&#10;Target=Fill">
            <a:extLst>
              <a:ext uri="{FF2B5EF4-FFF2-40B4-BE49-F238E27FC236}">
                <a16:creationId xmlns:a16="http://schemas.microsoft.com/office/drawing/2014/main" id="{3065995A-ADFA-424E-8E79-060CD9CD1880}"/>
              </a:ext>
            </a:extLst>
          </p:cNvPr>
          <p:cNvSpPr/>
          <p:nvPr userDrawn="1"/>
        </p:nvSpPr>
        <p:spPr>
          <a:xfrm rot="10800000">
            <a:off x="11492523" y="0"/>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4073651" y="1690688"/>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4073651" y="2514600"/>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endParaRPr lang="en-US" dirty="0"/>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Housing Regression Analysis</a:t>
            </a:r>
            <a:endParaRPr lang="en-US" dirty="0"/>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descr="Tag=AccentColor&#10;Flavor=Light&#10;Target=Line">
            <a:extLst>
              <a:ext uri="{FF2B5EF4-FFF2-40B4-BE49-F238E27FC236}">
                <a16:creationId xmlns:a16="http://schemas.microsoft.com/office/drawing/2014/main" id="{D0520DAB-C1D4-4D6C-A6DC-D7EC7DD52AD9}"/>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Tag=AccentColor&#10;Flavor=Light&#10;Target=Line">
            <a:extLst>
              <a:ext uri="{FF2B5EF4-FFF2-40B4-BE49-F238E27FC236}">
                <a16:creationId xmlns:a16="http://schemas.microsoft.com/office/drawing/2014/main" id="{C30EEEA8-859F-4EA5-BF79-BCCA444C5E9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EA948393-0FB5-4969-8C1D-8D80A6884EF1}"/>
              </a:ext>
            </a:extLst>
          </p:cNvPr>
          <p:cNvSpPr>
            <a:spLocks noGrp="1"/>
          </p:cNvSpPr>
          <p:nvPr>
            <p:ph type="body" sz="quarter" idx="13"/>
          </p:nvPr>
        </p:nvSpPr>
        <p:spPr>
          <a:xfrm>
            <a:off x="7726679"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4ACFC3A6-17FC-4040-AC3E-76E9975C5A16}"/>
              </a:ext>
            </a:extLst>
          </p:cNvPr>
          <p:cNvSpPr>
            <a:spLocks noGrp="1"/>
          </p:cNvSpPr>
          <p:nvPr>
            <p:ph sz="quarter" idx="14"/>
          </p:nvPr>
        </p:nvSpPr>
        <p:spPr>
          <a:xfrm>
            <a:off x="7726679"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40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Housing Regression Analysis</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13505422"/>
      </p:ext>
    </p:extLst>
  </p:cSld>
  <p:clrMap bg1="lt1" tx1="dk1" bg2="lt2" tx2="dk2" accent1="accent1" accent2="accent2" accent3="accent3" accent4="accent4" accent5="accent5" accent6="accent6" hlink="hlink" folHlink="folHlink"/>
  <p:sldLayoutIdLst>
    <p:sldLayoutId id="2147483807" r:id="rId1"/>
    <p:sldLayoutId id="2147483806" r:id="rId2"/>
    <p:sldLayoutId id="2147483808" r:id="rId3"/>
    <p:sldLayoutId id="2147483817" r:id="rId4"/>
    <p:sldLayoutId id="2147483795" r:id="rId5"/>
    <p:sldLayoutId id="2147483811" r:id="rId6"/>
    <p:sldLayoutId id="2147483816" r:id="rId7"/>
    <p:sldLayoutId id="2147483812" r:id="rId8"/>
    <p:sldLayoutId id="2147483813" r:id="rId9"/>
    <p:sldLayoutId id="2147483814" r:id="rId10"/>
    <p:sldLayoutId id="2147483815" r:id="rId11"/>
    <p:sldLayoutId id="2147483794" r:id="rId12"/>
    <p:sldLayoutId id="2147483796" r:id="rId13"/>
    <p:sldLayoutId id="2147483797" r:id="rId14"/>
    <p:sldLayoutId id="2147483798" r:id="rId15"/>
    <p:sldLayoutId id="2147483799" r:id="rId16"/>
    <p:sldLayoutId id="2147483800" r:id="rId17"/>
    <p:sldLayoutId id="2147483801" r:id="rId18"/>
    <p:sldLayoutId id="2147483802" r:id="rId19"/>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ts val="28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ts val="28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ts val="28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ts val="28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ts val="28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257CD-11EF-4848-8D0C-C19CF6154B50}"/>
              </a:ext>
            </a:extLst>
          </p:cNvPr>
          <p:cNvSpPr>
            <a:spLocks noGrp="1"/>
          </p:cNvSpPr>
          <p:nvPr>
            <p:ph type="ctrTitle"/>
          </p:nvPr>
        </p:nvSpPr>
        <p:spPr>
          <a:xfrm>
            <a:off x="422899" y="4476329"/>
            <a:ext cx="7116419" cy="1558680"/>
          </a:xfrm>
        </p:spPr>
        <p:txBody>
          <a:bodyPr>
            <a:normAutofit/>
          </a:bodyPr>
          <a:lstStyle/>
          <a:p>
            <a:r>
              <a:rPr lang="en-US" dirty="0"/>
              <a:t>Phase 2 Project </a:t>
            </a:r>
            <a:br>
              <a:rPr lang="en-US" dirty="0"/>
            </a:br>
            <a:r>
              <a:rPr lang="en-US" dirty="0"/>
              <a:t>Housing Regression Analysis</a:t>
            </a:r>
          </a:p>
        </p:txBody>
      </p:sp>
      <p:sp>
        <p:nvSpPr>
          <p:cNvPr id="4" name="Subtitle 3">
            <a:extLst>
              <a:ext uri="{FF2B5EF4-FFF2-40B4-BE49-F238E27FC236}">
                <a16:creationId xmlns:a16="http://schemas.microsoft.com/office/drawing/2014/main" id="{B5E34824-B508-4F9B-9AF8-D7C38E7F37AB}"/>
              </a:ext>
            </a:extLst>
          </p:cNvPr>
          <p:cNvSpPr>
            <a:spLocks noGrp="1"/>
          </p:cNvSpPr>
          <p:nvPr>
            <p:ph type="subTitle" idx="1"/>
          </p:nvPr>
        </p:nvSpPr>
        <p:spPr>
          <a:xfrm>
            <a:off x="7096924" y="4476328"/>
            <a:ext cx="4046957" cy="1558673"/>
          </a:xfrm>
        </p:spPr>
        <p:txBody>
          <a:bodyPr/>
          <a:lstStyle/>
          <a:p>
            <a:pPr algn="ctr"/>
            <a:r>
              <a:rPr lang="en-US" dirty="0"/>
              <a:t>Presented by: Carla Kirby </a:t>
            </a:r>
          </a:p>
        </p:txBody>
      </p:sp>
      <p:pic>
        <p:nvPicPr>
          <p:cNvPr id="6" name="Picture Placeholder 5" descr="Beautiful View valley ">
            <a:extLst>
              <a:ext uri="{FF2B5EF4-FFF2-40B4-BE49-F238E27FC236}">
                <a16:creationId xmlns:a16="http://schemas.microsoft.com/office/drawing/2014/main" id="{EA3154E3-48EB-46F9-97E2-357522ECA9E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1524" y="0"/>
            <a:ext cx="12188952" cy="4271133"/>
          </a:xfrm>
        </p:spPr>
      </p:pic>
    </p:spTree>
    <p:extLst>
      <p:ext uri="{BB962C8B-B14F-4D97-AF65-F5344CB8AC3E}">
        <p14:creationId xmlns:p14="http://schemas.microsoft.com/office/powerpoint/2010/main" val="237123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3366-097D-49B2-BEEA-81A815AD36F1}"/>
              </a:ext>
            </a:extLst>
          </p:cNvPr>
          <p:cNvSpPr>
            <a:spLocks noGrp="1"/>
          </p:cNvSpPr>
          <p:nvPr>
            <p:ph type="title"/>
          </p:nvPr>
        </p:nvSpPr>
        <p:spPr>
          <a:xfrm>
            <a:off x="422144" y="539496"/>
            <a:ext cx="7430937" cy="746379"/>
          </a:xfrm>
        </p:spPr>
        <p:txBody>
          <a:bodyPr>
            <a:noAutofit/>
          </a:bodyPr>
          <a:lstStyle/>
          <a:p>
            <a:r>
              <a:rPr lang="en-US" sz="3500" dirty="0"/>
              <a:t>Data Analysis Interpretation </a:t>
            </a:r>
          </a:p>
        </p:txBody>
      </p:sp>
      <p:sp>
        <p:nvSpPr>
          <p:cNvPr id="3" name="Content Placeholder 2">
            <a:extLst>
              <a:ext uri="{FF2B5EF4-FFF2-40B4-BE49-F238E27FC236}">
                <a16:creationId xmlns:a16="http://schemas.microsoft.com/office/drawing/2014/main" id="{4C60A8D4-7BF4-4460-BA9F-D14097787290}"/>
              </a:ext>
            </a:extLst>
          </p:cNvPr>
          <p:cNvSpPr>
            <a:spLocks noGrp="1"/>
          </p:cNvSpPr>
          <p:nvPr>
            <p:ph idx="1"/>
          </p:nvPr>
        </p:nvSpPr>
        <p:spPr>
          <a:xfrm>
            <a:off x="426202" y="912685"/>
            <a:ext cx="10942701" cy="2013203"/>
          </a:xfrm>
        </p:spPr>
        <p:txBody>
          <a:bodyPr>
            <a:normAutofit fontScale="55000" lnSpcReduction="20000"/>
          </a:bodyPr>
          <a:lstStyle/>
          <a:p>
            <a:pPr marL="285750" indent="-285750">
              <a:lnSpc>
                <a:spcPct val="100000"/>
              </a:lnSpc>
              <a:buFont typeface="Arial" panose="020B0604020202020204" pitchFamily="34" charset="0"/>
              <a:buChar char="•"/>
            </a:pPr>
            <a:endParaRPr lang="en-US" sz="1500" b="0" i="0" dirty="0">
              <a:solidFill>
                <a:srgbClr val="000000"/>
              </a:solidFill>
              <a:effectLst/>
              <a:cs typeface="Times New Roman" panose="02020603050405020304" pitchFamily="18" charset="0"/>
            </a:endParaRPr>
          </a:p>
          <a:p>
            <a:pPr marL="285750" indent="-285750">
              <a:lnSpc>
                <a:spcPct val="100000"/>
              </a:lnSpc>
              <a:buFont typeface="Arial" panose="020B0604020202020204" pitchFamily="34" charset="0"/>
              <a:buChar char="•"/>
            </a:pPr>
            <a:r>
              <a:rPr lang="en-US" sz="2500" b="0" i="0" dirty="0">
                <a:solidFill>
                  <a:srgbClr val="000000"/>
                </a:solidFill>
                <a:effectLst/>
                <a:cs typeface="Times New Roman" panose="02020603050405020304" pitchFamily="18" charset="0"/>
              </a:rPr>
              <a:t>Pearson Correlation values were between 0 and 1 </a:t>
            </a:r>
            <a:r>
              <a:rPr lang="en-US" sz="2500" dirty="0">
                <a:solidFill>
                  <a:srgbClr val="000000"/>
                </a:solidFill>
                <a:cs typeface="Times New Roman" panose="02020603050405020304" pitchFamily="18" charset="0"/>
              </a:rPr>
              <a:t>for both the </a:t>
            </a:r>
            <a:r>
              <a:rPr lang="en-US" sz="2500" dirty="0" err="1">
                <a:solidFill>
                  <a:srgbClr val="000000"/>
                </a:solidFill>
                <a:cs typeface="Times New Roman" panose="02020603050405020304" pitchFamily="18" charset="0"/>
              </a:rPr>
              <a:t>sqft_lot</a:t>
            </a:r>
            <a:r>
              <a:rPr lang="en-US" sz="2500" dirty="0">
                <a:solidFill>
                  <a:srgbClr val="000000"/>
                </a:solidFill>
                <a:cs typeface="Times New Roman" panose="02020603050405020304" pitchFamily="18" charset="0"/>
              </a:rPr>
              <a:t> and the </a:t>
            </a:r>
            <a:r>
              <a:rPr lang="en-US" sz="2500" dirty="0" err="1">
                <a:solidFill>
                  <a:srgbClr val="000000"/>
                </a:solidFill>
                <a:cs typeface="Times New Roman" panose="02020603050405020304" pitchFamily="18" charset="0"/>
              </a:rPr>
              <a:t>sqft_living</a:t>
            </a:r>
            <a:r>
              <a:rPr lang="en-US" sz="2500" dirty="0">
                <a:solidFill>
                  <a:srgbClr val="000000"/>
                </a:solidFill>
                <a:cs typeface="Times New Roman" panose="02020603050405020304" pitchFamily="18" charset="0"/>
              </a:rPr>
              <a:t> – indicating </a:t>
            </a:r>
            <a:r>
              <a:rPr lang="en-US" sz="2500" b="0" i="0" dirty="0">
                <a:solidFill>
                  <a:srgbClr val="000000"/>
                </a:solidFill>
                <a:effectLst/>
                <a:cs typeface="Times New Roman" panose="02020603050405020304" pitchFamily="18" charset="0"/>
              </a:rPr>
              <a:t>low correlation to increased </a:t>
            </a:r>
            <a:r>
              <a:rPr lang="en-US" sz="2500" dirty="0">
                <a:solidFill>
                  <a:srgbClr val="000000"/>
                </a:solidFill>
                <a:cs typeface="Times New Roman" panose="02020603050405020304" pitchFamily="18" charset="0"/>
              </a:rPr>
              <a:t>sale prices. </a:t>
            </a:r>
          </a:p>
          <a:p>
            <a:pPr marL="285750" indent="-285750">
              <a:lnSpc>
                <a:spcPct val="100000"/>
              </a:lnSpc>
              <a:buFont typeface="Arial" panose="020B0604020202020204" pitchFamily="34" charset="0"/>
              <a:buChar char="•"/>
            </a:pPr>
            <a:r>
              <a:rPr lang="en-US" sz="2500" dirty="0" err="1">
                <a:solidFill>
                  <a:srgbClr val="000000"/>
                </a:solidFill>
                <a:cs typeface="Times New Roman" panose="02020603050405020304" pitchFamily="18" charset="0"/>
              </a:rPr>
              <a:t>Sqft_living</a:t>
            </a:r>
            <a:r>
              <a:rPr lang="en-US" sz="2500" dirty="0">
                <a:solidFill>
                  <a:srgbClr val="000000"/>
                </a:solidFill>
                <a:cs typeface="Times New Roman" panose="02020603050405020304" pitchFamily="18" charset="0"/>
              </a:rPr>
              <a:t> proved to be a non-determinant factor when selecting a home to buy. However </a:t>
            </a:r>
            <a:r>
              <a:rPr lang="en-US" sz="2500" dirty="0" err="1">
                <a:solidFill>
                  <a:srgbClr val="000000"/>
                </a:solidFill>
                <a:cs typeface="Times New Roman" panose="02020603050405020304" pitchFamily="18" charset="0"/>
              </a:rPr>
              <a:t>sqft_lot</a:t>
            </a:r>
            <a:r>
              <a:rPr lang="en-US" sz="2500" dirty="0">
                <a:solidFill>
                  <a:srgbClr val="000000"/>
                </a:solidFill>
                <a:cs typeface="Times New Roman" panose="02020603050405020304" pitchFamily="18" charset="0"/>
              </a:rPr>
              <a:t> showed the highest correlation values.</a:t>
            </a:r>
          </a:p>
          <a:p>
            <a:pPr marL="285750" indent="-285750">
              <a:lnSpc>
                <a:spcPct val="100000"/>
              </a:lnSpc>
              <a:buFont typeface="Arial" panose="020B0604020202020204" pitchFamily="34" charset="0"/>
              <a:buChar char="•"/>
            </a:pPr>
            <a:r>
              <a:rPr lang="en-US" sz="2500" dirty="0">
                <a:solidFill>
                  <a:srgbClr val="000000"/>
                </a:solidFill>
                <a:cs typeface="Times New Roman" panose="02020603050405020304" pitchFamily="18" charset="0"/>
              </a:rPr>
              <a:t>When comparing the </a:t>
            </a:r>
            <a:r>
              <a:rPr lang="en-US" sz="2500" dirty="0" err="1">
                <a:solidFill>
                  <a:srgbClr val="000000"/>
                </a:solidFill>
                <a:cs typeface="Times New Roman" panose="02020603050405020304" pitchFamily="18" charset="0"/>
              </a:rPr>
              <a:t>sqft_living</a:t>
            </a:r>
            <a:r>
              <a:rPr lang="en-US" sz="2500" dirty="0">
                <a:solidFill>
                  <a:srgbClr val="000000"/>
                </a:solidFill>
                <a:cs typeface="Times New Roman" panose="02020603050405020304" pitchFamily="18" charset="0"/>
              </a:rPr>
              <a:t> to </a:t>
            </a:r>
            <a:r>
              <a:rPr lang="en-US" sz="2500" dirty="0" err="1">
                <a:solidFill>
                  <a:srgbClr val="000000"/>
                </a:solidFill>
                <a:cs typeface="Times New Roman" panose="02020603050405020304" pitchFamily="18" charset="0"/>
              </a:rPr>
              <a:t>sqft_lot</a:t>
            </a:r>
            <a:r>
              <a:rPr lang="en-US" sz="2500" dirty="0">
                <a:solidFill>
                  <a:srgbClr val="000000"/>
                </a:solidFill>
                <a:cs typeface="Times New Roman" panose="02020603050405020304" pitchFamily="18" charset="0"/>
              </a:rPr>
              <a:t>  the indication started out with strong correlation and then fizzled off to a point stipulating that it was not directly linear across the dataset. This could be due to significant outliers in price which we have chosen to keep to maintain transparency and deliver an accurate depiction of market analysis with true values. </a:t>
            </a:r>
          </a:p>
          <a:p>
            <a:pPr marL="285750" indent="-285750">
              <a:lnSpc>
                <a:spcPct val="100000"/>
              </a:lnSpc>
              <a:buFont typeface="Arial" panose="020B0604020202020204" pitchFamily="34" charset="0"/>
              <a:buChar char="•"/>
            </a:pPr>
            <a:r>
              <a:rPr lang="en-US" sz="2500" dirty="0" err="1">
                <a:solidFill>
                  <a:srgbClr val="000000"/>
                </a:solidFill>
                <a:cs typeface="Times New Roman" panose="02020603050405020304" pitchFamily="18" charset="0"/>
              </a:rPr>
              <a:t>Sqft_living</a:t>
            </a:r>
            <a:r>
              <a:rPr lang="en-US" sz="2500" dirty="0">
                <a:solidFill>
                  <a:srgbClr val="000000"/>
                </a:solidFill>
                <a:cs typeface="Times New Roman" panose="02020603050405020304" pitchFamily="18" charset="0"/>
              </a:rPr>
              <a:t> presented with the best line of fit when compared to grade and </a:t>
            </a:r>
            <a:r>
              <a:rPr lang="en-US" sz="2500" dirty="0" err="1">
                <a:solidFill>
                  <a:srgbClr val="000000"/>
                </a:solidFill>
                <a:cs typeface="Times New Roman" panose="02020603050405020304" pitchFamily="18" charset="0"/>
              </a:rPr>
              <a:t>sqft_lot</a:t>
            </a:r>
            <a:r>
              <a:rPr lang="en-US" sz="2500" dirty="0">
                <a:solidFill>
                  <a:srgbClr val="000000"/>
                </a:solidFill>
                <a:cs typeface="Times New Roman" panose="02020603050405020304" pitchFamily="18" charset="0"/>
              </a:rPr>
              <a:t>, irrespective of the fact that </a:t>
            </a:r>
            <a:r>
              <a:rPr lang="en-US" sz="2500" dirty="0" err="1">
                <a:solidFill>
                  <a:srgbClr val="000000"/>
                </a:solidFill>
                <a:cs typeface="Times New Roman" panose="02020603050405020304" pitchFamily="18" charset="0"/>
              </a:rPr>
              <a:t>sqft_lot</a:t>
            </a:r>
            <a:r>
              <a:rPr lang="en-US" sz="2500" dirty="0">
                <a:solidFill>
                  <a:srgbClr val="000000"/>
                </a:solidFill>
                <a:cs typeface="Times New Roman" panose="02020603050405020304" pitchFamily="18" charset="0"/>
              </a:rPr>
              <a:t> had a higher correlation value.</a:t>
            </a:r>
          </a:p>
        </p:txBody>
      </p:sp>
      <p:pic>
        <p:nvPicPr>
          <p:cNvPr id="9" name="Picture Placeholder 8" descr="Kitchen Light Bar Chairs">
            <a:extLst>
              <a:ext uri="{FF2B5EF4-FFF2-40B4-BE49-F238E27FC236}">
                <a16:creationId xmlns:a16="http://schemas.microsoft.com/office/drawing/2014/main" id="{495FAF00-0119-49E3-A38B-52B84E6BE2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420624" y="3355848"/>
            <a:ext cx="5230368" cy="2816352"/>
          </a:xfrm>
        </p:spPr>
      </p:pic>
      <p:pic>
        <p:nvPicPr>
          <p:cNvPr id="11" name="Picture Placeholder 10" descr="Dining room, chairs, grey, plants ">
            <a:extLst>
              <a:ext uri="{FF2B5EF4-FFF2-40B4-BE49-F238E27FC236}">
                <a16:creationId xmlns:a16="http://schemas.microsoft.com/office/drawing/2014/main" id="{2B263BC5-E319-43D0-9C9E-1FE53415BA20}"/>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5650992" y="3355848"/>
            <a:ext cx="5843016" cy="2816352"/>
          </a:xfrm>
        </p:spPr>
      </p:pic>
      <p:sp>
        <p:nvSpPr>
          <p:cNvPr id="13" name="Footer Placeholder 12">
            <a:extLst>
              <a:ext uri="{FF2B5EF4-FFF2-40B4-BE49-F238E27FC236}">
                <a16:creationId xmlns:a16="http://schemas.microsoft.com/office/drawing/2014/main" id="{148C17DC-528C-4D3E-95D0-CCFE9F6353C5}"/>
              </a:ext>
            </a:extLst>
          </p:cNvPr>
          <p:cNvSpPr>
            <a:spLocks noGrp="1"/>
          </p:cNvSpPr>
          <p:nvPr>
            <p:ph type="ftr" sz="quarter" idx="11"/>
          </p:nvPr>
        </p:nvSpPr>
        <p:spPr>
          <a:xfrm>
            <a:off x="3767328" y="6217920"/>
            <a:ext cx="7196328" cy="640080"/>
          </a:xfrm>
        </p:spPr>
        <p:txBody>
          <a:bodyPr/>
          <a:lstStyle/>
          <a:p>
            <a:r>
              <a:rPr lang="en-US"/>
              <a:t>Housing Regression Analysis</a:t>
            </a:r>
            <a:endParaRPr lang="en-US" dirty="0"/>
          </a:p>
        </p:txBody>
      </p:sp>
      <p:sp>
        <p:nvSpPr>
          <p:cNvPr id="14" name="Slide Number Placeholder 13">
            <a:extLst>
              <a:ext uri="{FF2B5EF4-FFF2-40B4-BE49-F238E27FC236}">
                <a16:creationId xmlns:a16="http://schemas.microsoft.com/office/drawing/2014/main" id="{2A2C7052-C5E5-47FE-B977-930D156AA76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10</a:t>
            </a:fld>
            <a:endParaRPr lang="en-US" dirty="0"/>
          </a:p>
        </p:txBody>
      </p:sp>
    </p:spTree>
    <p:extLst>
      <p:ext uri="{BB962C8B-B14F-4D97-AF65-F5344CB8AC3E}">
        <p14:creationId xmlns:p14="http://schemas.microsoft.com/office/powerpoint/2010/main" val="3272963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6602551" y="540168"/>
            <a:ext cx="4616982" cy="612358"/>
          </a:xfrm>
        </p:spPr>
        <p:txBody>
          <a:bodyPr>
            <a:noAutofit/>
          </a:bodyPr>
          <a:lstStyle/>
          <a:p>
            <a:r>
              <a:rPr lang="en-US" dirty="0"/>
              <a:t>Overview</a:t>
            </a:r>
          </a:p>
        </p:txBody>
      </p:sp>
      <p:pic>
        <p:nvPicPr>
          <p:cNvPr id="7" name="Picture Placeholder 6" descr="Kitchen Light Bar chairs">
            <a:extLst>
              <a:ext uri="{FF2B5EF4-FFF2-40B4-BE49-F238E27FC236}">
                <a16:creationId xmlns:a16="http://schemas.microsoft.com/office/drawing/2014/main" id="{EA9B7612-A482-4B9C-A3B3-F8F6633DD31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0" y="685800"/>
            <a:ext cx="3072384" cy="5486344"/>
          </a:xfrm>
        </p:spPr>
      </p:pic>
      <p:pic>
        <p:nvPicPr>
          <p:cNvPr id="9" name="Picture Placeholder 8" descr="Vase on a table with leaves">
            <a:extLst>
              <a:ext uri="{FF2B5EF4-FFF2-40B4-BE49-F238E27FC236}">
                <a16:creationId xmlns:a16="http://schemas.microsoft.com/office/drawing/2014/main" id="{FDB84F1B-D77D-4765-963E-774A4301656A}"/>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a:ext>
            </a:extLst>
          </a:blip>
          <a:srcRect/>
          <a:stretch/>
        </p:blipFill>
        <p:spPr>
          <a:xfrm>
            <a:off x="3154680" y="685800"/>
            <a:ext cx="3072384" cy="5486344"/>
          </a:xfrm>
        </p:spPr>
      </p:pic>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6602552" y="1598600"/>
            <a:ext cx="4616981" cy="3095445"/>
          </a:xfrm>
        </p:spPr>
        <p:txBody>
          <a:bodyPr>
            <a:normAutofit/>
          </a:bodyPr>
          <a:lstStyle/>
          <a:p>
            <a:r>
              <a:rPr lang="en-AU" dirty="0">
                <a:solidFill>
                  <a:schemeClr val="tx1"/>
                </a:solidFill>
                <a:effectLst/>
                <a:latin typeface="+mj-lt"/>
                <a:ea typeface="Times New Roman" panose="02020603050405020304" pitchFamily="18" charset="0"/>
                <a:cs typeface="Times New Roman" panose="02020603050405020304" pitchFamily="18" charset="0"/>
              </a:rPr>
              <a:t>In this linear regression modelling project, we take a deeper dive into housing data </a:t>
            </a:r>
            <a:r>
              <a:rPr lang="en-AU" dirty="0">
                <a:solidFill>
                  <a:schemeClr val="tx1"/>
                </a:solidFill>
                <a:latin typeface="+mj-lt"/>
                <a:ea typeface="Times New Roman" panose="02020603050405020304" pitchFamily="18" charset="0"/>
                <a:cs typeface="Times New Roman" panose="02020603050405020304" pitchFamily="18" charset="0"/>
              </a:rPr>
              <a:t>for</a:t>
            </a:r>
            <a:r>
              <a:rPr lang="en-AU" dirty="0">
                <a:solidFill>
                  <a:schemeClr val="tx1"/>
                </a:solidFill>
                <a:effectLst/>
                <a:latin typeface="+mj-lt"/>
                <a:ea typeface="Times New Roman" panose="02020603050405020304" pitchFamily="18" charset="0"/>
                <a:cs typeface="Times New Roman" panose="02020603050405020304" pitchFamily="18" charset="0"/>
              </a:rPr>
              <a:t> King County a region of Seattle Washington, in the United States. The business owners are eager to understand what favourably drives home purchasing in the </a:t>
            </a:r>
            <a:r>
              <a:rPr lang="en-AU" dirty="0">
                <a:solidFill>
                  <a:schemeClr val="tx1"/>
                </a:solidFill>
                <a:latin typeface="+mj-lt"/>
                <a:ea typeface="Times New Roman" panose="02020603050405020304" pitchFamily="18" charset="0"/>
                <a:cs typeface="Times New Roman" panose="02020603050405020304" pitchFamily="18" charset="0"/>
              </a:rPr>
              <a:t>King County area.  </a:t>
            </a:r>
            <a:endParaRPr lang="en-US" dirty="0">
              <a:solidFill>
                <a:schemeClr val="tx1"/>
              </a:solidFill>
              <a:latin typeface="+mj-lt"/>
            </a:endParaRPr>
          </a:p>
        </p:txBody>
      </p:sp>
      <p:sp>
        <p:nvSpPr>
          <p:cNvPr id="11" name="Footer Placeholder 10">
            <a:extLst>
              <a:ext uri="{FF2B5EF4-FFF2-40B4-BE49-F238E27FC236}">
                <a16:creationId xmlns:a16="http://schemas.microsoft.com/office/drawing/2014/main" id="{4DCB402D-A6C5-458C-9A07-A86DAE2F5F94}"/>
              </a:ext>
            </a:extLst>
          </p:cNvPr>
          <p:cNvSpPr>
            <a:spLocks noGrp="1"/>
          </p:cNvSpPr>
          <p:nvPr>
            <p:ph type="ftr" sz="quarter" idx="11"/>
          </p:nvPr>
        </p:nvSpPr>
        <p:spPr>
          <a:xfrm>
            <a:off x="3767328" y="6217920"/>
            <a:ext cx="7196328" cy="640080"/>
          </a:xfrm>
        </p:spPr>
        <p:txBody>
          <a:bodyPr/>
          <a:lstStyle/>
          <a:p>
            <a:r>
              <a:rPr lang="en-US" dirty="0"/>
              <a:t>Housing Regression Analysis</a:t>
            </a:r>
          </a:p>
        </p:txBody>
      </p:sp>
      <p:sp>
        <p:nvSpPr>
          <p:cNvPr id="12" name="Slide Number Placeholder 11">
            <a:extLst>
              <a:ext uri="{FF2B5EF4-FFF2-40B4-BE49-F238E27FC236}">
                <a16:creationId xmlns:a16="http://schemas.microsoft.com/office/drawing/2014/main" id="{D5AA3B13-D804-4BFF-A675-B65B813F8F83}"/>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2</a:t>
            </a:fld>
            <a:endParaRPr lang="en-US" dirty="0"/>
          </a:p>
        </p:txBody>
      </p:sp>
    </p:spTree>
    <p:extLst>
      <p:ext uri="{BB962C8B-B14F-4D97-AF65-F5344CB8AC3E}">
        <p14:creationId xmlns:p14="http://schemas.microsoft.com/office/powerpoint/2010/main" val="1195628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89D8-CDAC-4215-96CD-8548432CE4D6}"/>
              </a:ext>
            </a:extLst>
          </p:cNvPr>
          <p:cNvSpPr>
            <a:spLocks noGrp="1"/>
          </p:cNvSpPr>
          <p:nvPr>
            <p:ph type="title"/>
          </p:nvPr>
        </p:nvSpPr>
        <p:spPr>
          <a:xfrm>
            <a:off x="222874" y="180909"/>
            <a:ext cx="10624949" cy="1089054"/>
          </a:xfrm>
        </p:spPr>
        <p:txBody>
          <a:bodyPr/>
          <a:lstStyle/>
          <a:p>
            <a:r>
              <a:rPr lang="en-US" dirty="0"/>
              <a:t>Agenda Discussion Points</a:t>
            </a:r>
          </a:p>
        </p:txBody>
      </p:sp>
      <p:pic>
        <p:nvPicPr>
          <p:cNvPr id="9" name="Picture Placeholder 8" descr="A tree in a white pot&#10;">
            <a:extLst>
              <a:ext uri="{FF2B5EF4-FFF2-40B4-BE49-F238E27FC236}">
                <a16:creationId xmlns:a16="http://schemas.microsoft.com/office/drawing/2014/main" id="{1E6B9D47-876D-44E2-BD81-CA6326B97BB7}"/>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0" y="2577775"/>
            <a:ext cx="2587752" cy="1764792"/>
          </a:xfrm>
        </p:spPr>
      </p:pic>
      <p:pic>
        <p:nvPicPr>
          <p:cNvPr id="13" name="Picture Placeholder 12" descr="vase with pink flowers, bowls">
            <a:extLst>
              <a:ext uri="{FF2B5EF4-FFF2-40B4-BE49-F238E27FC236}">
                <a16:creationId xmlns:a16="http://schemas.microsoft.com/office/drawing/2014/main" id="{62D3582E-2508-4DFB-ABB9-DC49A4302145}"/>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a:ext>
            </a:extLst>
          </a:blip>
          <a:srcRect/>
          <a:stretch/>
        </p:blipFill>
        <p:spPr>
          <a:xfrm>
            <a:off x="0" y="4406215"/>
            <a:ext cx="2587752" cy="1764792"/>
          </a:xfrm>
        </p:spPr>
      </p:pic>
      <p:pic>
        <p:nvPicPr>
          <p:cNvPr id="15" name="Picture Placeholder 14" descr="Candles hanging">
            <a:extLst>
              <a:ext uri="{FF2B5EF4-FFF2-40B4-BE49-F238E27FC236}">
                <a16:creationId xmlns:a16="http://schemas.microsoft.com/office/drawing/2014/main" id="{0C3AC05D-D67B-4E82-931B-6049D7AFB536}"/>
              </a:ext>
            </a:extLst>
          </p:cNvPr>
          <p:cNvPicPr>
            <a:picLocks noGrp="1" noChangeAspect="1"/>
          </p:cNvPicPr>
          <p:nvPr>
            <p:ph type="pic" sz="quarter" idx="15"/>
          </p:nvPr>
        </p:nvPicPr>
        <p:blipFill rotWithShape="1">
          <a:blip r:embed="rId5" cstate="print">
            <a:extLst>
              <a:ext uri="{28A0092B-C50C-407E-A947-70E740481C1C}">
                <a14:useLocalDpi xmlns:a14="http://schemas.microsoft.com/office/drawing/2010/main"/>
              </a:ext>
            </a:extLst>
          </a:blip>
          <a:srcRect/>
          <a:stretch/>
        </p:blipFill>
        <p:spPr>
          <a:xfrm>
            <a:off x="2651760" y="2577775"/>
            <a:ext cx="1764792" cy="1764792"/>
          </a:xfrm>
        </p:spPr>
      </p:pic>
      <p:pic>
        <p:nvPicPr>
          <p:cNvPr id="11" name="Picture Placeholder 10" descr="Vase on a table with leaves">
            <a:extLst>
              <a:ext uri="{FF2B5EF4-FFF2-40B4-BE49-F238E27FC236}">
                <a16:creationId xmlns:a16="http://schemas.microsoft.com/office/drawing/2014/main" id="{1030725C-201C-4F03-B83B-2FC83EFE5B9A}"/>
              </a:ext>
            </a:extLst>
          </p:cNvPr>
          <p:cNvPicPr>
            <a:picLocks noGrp="1" noChangeAspect="1"/>
          </p:cNvPicPr>
          <p:nvPr>
            <p:ph type="pic" sz="quarter" idx="16"/>
          </p:nvPr>
        </p:nvPicPr>
        <p:blipFill rotWithShape="1">
          <a:blip r:embed="rId6" cstate="print">
            <a:extLst>
              <a:ext uri="{28A0092B-C50C-407E-A947-70E740481C1C}">
                <a14:useLocalDpi xmlns:a14="http://schemas.microsoft.com/office/drawing/2010/main"/>
              </a:ext>
            </a:extLst>
          </a:blip>
          <a:srcRect/>
          <a:stretch/>
        </p:blipFill>
        <p:spPr>
          <a:xfrm>
            <a:off x="2651760" y="4406575"/>
            <a:ext cx="1764792" cy="1764792"/>
          </a:xfrm>
        </p:spPr>
      </p:pic>
      <p:sp>
        <p:nvSpPr>
          <p:cNvPr id="3" name="Content Placeholder 2">
            <a:extLst>
              <a:ext uri="{FF2B5EF4-FFF2-40B4-BE49-F238E27FC236}">
                <a16:creationId xmlns:a16="http://schemas.microsoft.com/office/drawing/2014/main" id="{3110502F-36D4-4E60-B6E9-08628B2C5D5E}"/>
              </a:ext>
            </a:extLst>
          </p:cNvPr>
          <p:cNvSpPr>
            <a:spLocks noGrp="1"/>
          </p:cNvSpPr>
          <p:nvPr>
            <p:ph idx="1"/>
          </p:nvPr>
        </p:nvSpPr>
        <p:spPr>
          <a:xfrm>
            <a:off x="4480560" y="2752166"/>
            <a:ext cx="7612828" cy="3194198"/>
          </a:xfrm>
        </p:spPr>
        <p:txBody>
          <a:bodyPr>
            <a:normAutofit fontScale="77500" lnSpcReduction="20000"/>
          </a:bodyPr>
          <a:lstStyle/>
          <a:p>
            <a:r>
              <a:rPr lang="en-US" dirty="0"/>
              <a:t>Using an OSEMN analysis model (Obtain, Scrub, Explore, Model, Interpret)</a:t>
            </a:r>
          </a:p>
          <a:p>
            <a:r>
              <a:rPr lang="en-US" dirty="0"/>
              <a:t>Business Problem</a:t>
            </a:r>
          </a:p>
          <a:p>
            <a:r>
              <a:rPr lang="en-US" dirty="0"/>
              <a:t>Data </a:t>
            </a:r>
          </a:p>
          <a:p>
            <a:r>
              <a:rPr lang="en-US" dirty="0"/>
              <a:t>Process Methods </a:t>
            </a:r>
          </a:p>
          <a:p>
            <a:r>
              <a:rPr lang="en-US" dirty="0"/>
              <a:t>Results </a:t>
            </a:r>
          </a:p>
          <a:p>
            <a:r>
              <a:rPr lang="en-US" dirty="0"/>
              <a:t>Conclusion</a:t>
            </a:r>
          </a:p>
        </p:txBody>
      </p:sp>
      <p:sp>
        <p:nvSpPr>
          <p:cNvPr id="17" name="Footer Placeholder 16">
            <a:extLst>
              <a:ext uri="{FF2B5EF4-FFF2-40B4-BE49-F238E27FC236}">
                <a16:creationId xmlns:a16="http://schemas.microsoft.com/office/drawing/2014/main" id="{FAF00753-16A6-4826-97EB-67D8291BE963}"/>
              </a:ext>
            </a:extLst>
          </p:cNvPr>
          <p:cNvSpPr>
            <a:spLocks noGrp="1"/>
          </p:cNvSpPr>
          <p:nvPr>
            <p:ph type="ftr" sz="quarter" idx="11"/>
          </p:nvPr>
        </p:nvSpPr>
        <p:spPr>
          <a:xfrm>
            <a:off x="3767328" y="6217920"/>
            <a:ext cx="7196328" cy="640080"/>
          </a:xfrm>
        </p:spPr>
        <p:txBody>
          <a:bodyPr/>
          <a:lstStyle/>
          <a:p>
            <a:r>
              <a:rPr lang="en-US" dirty="0"/>
              <a:t>Housing Regression Analysis</a:t>
            </a:r>
          </a:p>
        </p:txBody>
      </p:sp>
      <p:sp>
        <p:nvSpPr>
          <p:cNvPr id="18" name="Slide Number Placeholder 17">
            <a:extLst>
              <a:ext uri="{FF2B5EF4-FFF2-40B4-BE49-F238E27FC236}">
                <a16:creationId xmlns:a16="http://schemas.microsoft.com/office/drawing/2014/main" id="{462F07E0-F82E-47FF-AC43-8C4327B8EAE6}"/>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3</a:t>
            </a:fld>
            <a:endParaRPr lang="en-US" dirty="0"/>
          </a:p>
        </p:txBody>
      </p:sp>
    </p:spTree>
    <p:extLst>
      <p:ext uri="{BB962C8B-B14F-4D97-AF65-F5344CB8AC3E}">
        <p14:creationId xmlns:p14="http://schemas.microsoft.com/office/powerpoint/2010/main" val="1476309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142875" y="276225"/>
            <a:ext cx="4977777" cy="871537"/>
          </a:xfrm>
        </p:spPr>
        <p:txBody>
          <a:bodyPr/>
          <a:lstStyle/>
          <a:p>
            <a:r>
              <a:rPr lang="en-US" dirty="0"/>
              <a:t>   </a:t>
            </a:r>
            <a:r>
              <a:rPr lang="en-US" sz="4900" dirty="0"/>
              <a:t>Business</a:t>
            </a:r>
            <a:r>
              <a:rPr lang="en-US" dirty="0"/>
              <a:t> Problem </a:t>
            </a:r>
          </a:p>
        </p:txBody>
      </p:sp>
      <p:sp>
        <p:nvSpPr>
          <p:cNvPr id="6" name="Subtitle 5">
            <a:extLst>
              <a:ext uri="{FF2B5EF4-FFF2-40B4-BE49-F238E27FC236}">
                <a16:creationId xmlns:a16="http://schemas.microsoft.com/office/drawing/2014/main" id="{4552F1CF-68AA-447B-B5B0-C65BB72A5D6D}"/>
              </a:ext>
            </a:extLst>
          </p:cNvPr>
          <p:cNvSpPr>
            <a:spLocks noGrp="1"/>
          </p:cNvSpPr>
          <p:nvPr>
            <p:ph type="subTitle" idx="1"/>
          </p:nvPr>
        </p:nvSpPr>
        <p:spPr>
          <a:xfrm>
            <a:off x="422898" y="1945700"/>
            <a:ext cx="4977777" cy="4636075"/>
          </a:xfrm>
        </p:spPr>
        <p:txBody>
          <a:bodyPr>
            <a:normAutofit/>
          </a:bodyPr>
          <a:lstStyle/>
          <a:p>
            <a:r>
              <a:rPr lang="en-AU" dirty="0">
                <a:solidFill>
                  <a:schemeClr val="tx1"/>
                </a:solidFill>
                <a:effectLst/>
                <a:latin typeface="+mj-lt"/>
                <a:ea typeface="Times New Roman" panose="02020603050405020304" pitchFamily="18" charset="0"/>
                <a:cs typeface="Times New Roman" panose="02020603050405020304" pitchFamily="18" charset="0"/>
              </a:rPr>
              <a:t>	King County Real Estate would like to build an effective strategy to start up a new real estate business in the well known and established community of king county.</a:t>
            </a:r>
          </a:p>
          <a:p>
            <a:endParaRPr lang="en-AU" dirty="0">
              <a:solidFill>
                <a:schemeClr val="tx1"/>
              </a:solidFill>
              <a:effectLst/>
              <a:latin typeface="+mj-lt"/>
              <a:ea typeface="Times New Roman" panose="02020603050405020304" pitchFamily="18" charset="0"/>
              <a:cs typeface="Times New Roman" panose="02020603050405020304" pitchFamily="18" charset="0"/>
            </a:endParaRPr>
          </a:p>
          <a:p>
            <a:r>
              <a:rPr lang="en-AU" dirty="0">
                <a:solidFill>
                  <a:schemeClr val="tx1"/>
                </a:solidFill>
                <a:effectLst/>
                <a:latin typeface="+mj-lt"/>
                <a:ea typeface="Times New Roman" panose="02020603050405020304" pitchFamily="18" charset="0"/>
                <a:cs typeface="Times New Roman" panose="02020603050405020304" pitchFamily="18" charset="0"/>
              </a:rPr>
              <a:t>	The stakeholders need to understand what drives purchases of homes in this area so they can cater to the community and ensure that they market effectively for their new business.</a:t>
            </a:r>
          </a:p>
          <a:p>
            <a:endParaRPr lang="en-US" dirty="0"/>
          </a:p>
        </p:txBody>
      </p:sp>
      <p:pic>
        <p:nvPicPr>
          <p:cNvPr id="9" name="Picture Placeholder 8" descr="Vase on a table with leaves, books, ornament, chair">
            <a:extLst>
              <a:ext uri="{FF2B5EF4-FFF2-40B4-BE49-F238E27FC236}">
                <a16:creationId xmlns:a16="http://schemas.microsoft.com/office/drawing/2014/main" id="{E63B8A5B-EB32-49B6-9A1F-EBAD959CFB7C}"/>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483096" y="0"/>
            <a:ext cx="5020056" cy="6848856"/>
          </a:xfrm>
        </p:spPr>
      </p:pic>
    </p:spTree>
    <p:extLst>
      <p:ext uri="{BB962C8B-B14F-4D97-AF65-F5344CB8AC3E}">
        <p14:creationId xmlns:p14="http://schemas.microsoft.com/office/powerpoint/2010/main" val="93689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7603-3FE5-4D68-8FC7-506A843BD8DD}"/>
              </a:ext>
            </a:extLst>
          </p:cNvPr>
          <p:cNvSpPr>
            <a:spLocks noGrp="1"/>
          </p:cNvSpPr>
          <p:nvPr>
            <p:ph type="ctrTitle"/>
          </p:nvPr>
        </p:nvSpPr>
        <p:spPr>
          <a:xfrm>
            <a:off x="289129" y="360828"/>
            <a:ext cx="4381500" cy="685800"/>
          </a:xfrm>
        </p:spPr>
        <p:txBody>
          <a:bodyPr>
            <a:normAutofit fontScale="90000"/>
          </a:bodyPr>
          <a:lstStyle/>
          <a:p>
            <a:r>
              <a:rPr lang="en-US" dirty="0"/>
              <a:t> </a:t>
            </a:r>
            <a:br>
              <a:rPr lang="en-US" dirty="0"/>
            </a:br>
            <a:br>
              <a:rPr lang="en-US" dirty="0"/>
            </a:br>
            <a:r>
              <a:rPr lang="en-US" sz="3900" dirty="0"/>
              <a:t>Data - Obtain &amp; Scrub</a:t>
            </a:r>
          </a:p>
        </p:txBody>
      </p:sp>
      <p:sp>
        <p:nvSpPr>
          <p:cNvPr id="3" name="Subtitle 2">
            <a:extLst>
              <a:ext uri="{FF2B5EF4-FFF2-40B4-BE49-F238E27FC236}">
                <a16:creationId xmlns:a16="http://schemas.microsoft.com/office/drawing/2014/main" id="{5F736FE2-3052-4AA9-A15D-DC9479876A48}"/>
              </a:ext>
            </a:extLst>
          </p:cNvPr>
          <p:cNvSpPr>
            <a:spLocks noGrp="1"/>
          </p:cNvSpPr>
          <p:nvPr>
            <p:ph type="subTitle" idx="1"/>
          </p:nvPr>
        </p:nvSpPr>
        <p:spPr>
          <a:xfrm>
            <a:off x="180974" y="1389528"/>
            <a:ext cx="5915025" cy="4773167"/>
          </a:xfrm>
        </p:spPr>
        <p:txBody>
          <a:bodyPr>
            <a:normAutofit/>
          </a:bodyPr>
          <a:lstStyle/>
          <a:p>
            <a:pPr marL="342900" indent="-342900">
              <a:buFont typeface="Arial" panose="020B0604020202020204" pitchFamily="34" charset="0"/>
              <a:buChar char="•"/>
            </a:pPr>
            <a:r>
              <a:rPr lang="en-US" dirty="0"/>
              <a:t>.CSV </a:t>
            </a:r>
            <a:r>
              <a:rPr lang="en-US" dirty="0" err="1"/>
              <a:t>kc_housing_data</a:t>
            </a:r>
            <a:r>
              <a:rPr lang="en-US" dirty="0"/>
              <a:t> – sourced from the business owner</a:t>
            </a:r>
          </a:p>
          <a:p>
            <a:pPr marL="342900" indent="-342900">
              <a:buFont typeface="Arial" panose="020B0604020202020204" pitchFamily="34" charset="0"/>
              <a:buChar char="•"/>
            </a:pPr>
            <a:r>
              <a:rPr lang="en-US" dirty="0"/>
              <a:t>Removed null values, duplicates, unnecessary columns, excessive outliers, changed the data types</a:t>
            </a:r>
          </a:p>
          <a:p>
            <a:pPr marL="342900" indent="-342900">
              <a:buFont typeface="Arial" panose="020B0604020202020204" pitchFamily="34" charset="0"/>
              <a:buChar char="•"/>
            </a:pPr>
            <a:r>
              <a:rPr lang="en-US" dirty="0"/>
              <a:t>Wrangled exponential data by creating lambda functions</a:t>
            </a:r>
          </a:p>
          <a:p>
            <a:pPr marL="342900" indent="-342900">
              <a:buFont typeface="Arial" panose="020B0604020202020204" pitchFamily="34" charset="0"/>
              <a:buChar char="•"/>
            </a:pPr>
            <a:r>
              <a:rPr lang="en-US" dirty="0"/>
              <a:t>Inspected data for strong correlations to price, created samples &amp; tested those samples</a:t>
            </a:r>
          </a:p>
          <a:p>
            <a:pPr marL="342900" indent="-342900">
              <a:buFont typeface="Arial" panose="020B0604020202020204" pitchFamily="34" charset="0"/>
              <a:buChar char="•"/>
            </a:pPr>
            <a:r>
              <a:rPr lang="en-US" dirty="0"/>
              <a:t>Obtained necessary statistical values for analysis</a:t>
            </a:r>
          </a:p>
          <a:p>
            <a:pPr marL="342900" indent="-342900">
              <a:buFont typeface="Arial" panose="020B0604020202020204" pitchFamily="34" charset="0"/>
              <a:buChar char="•"/>
            </a:pPr>
            <a:endParaRPr lang="en-US" dirty="0"/>
          </a:p>
        </p:txBody>
      </p:sp>
      <p:pic>
        <p:nvPicPr>
          <p:cNvPr id="8" name="Picture Placeholder 7" descr="Kitchen Light Bar Chairs">
            <a:extLst>
              <a:ext uri="{FF2B5EF4-FFF2-40B4-BE49-F238E27FC236}">
                <a16:creationId xmlns:a16="http://schemas.microsoft.com/office/drawing/2014/main" id="{DD26BA0C-94B0-4657-843E-47241BEFF20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364224" y="703728"/>
            <a:ext cx="5129784" cy="1706097"/>
          </a:xfrm>
        </p:spPr>
      </p:pic>
      <p:pic>
        <p:nvPicPr>
          <p:cNvPr id="10" name="Picture Placeholder 9" descr="vase with pink flowers, bowls">
            <a:extLst>
              <a:ext uri="{FF2B5EF4-FFF2-40B4-BE49-F238E27FC236}">
                <a16:creationId xmlns:a16="http://schemas.microsoft.com/office/drawing/2014/main" id="{1ACFDDA8-02CC-4CC9-A429-6E695D7FEC3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6361416" y="2559960"/>
            <a:ext cx="5129784" cy="1746504"/>
          </a:xfrm>
        </p:spPr>
      </p:pic>
      <p:pic>
        <p:nvPicPr>
          <p:cNvPr id="12" name="Picture Placeholder 11" descr="A picture containing wall, indoor, white&#10;&#10;Bedroom, book, bed">
            <a:extLst>
              <a:ext uri="{FF2B5EF4-FFF2-40B4-BE49-F238E27FC236}">
                <a16:creationId xmlns:a16="http://schemas.microsoft.com/office/drawing/2014/main" id="{F592F0E5-1AC5-40B3-91A2-92DA2E5E3551}"/>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6361416" y="4416192"/>
            <a:ext cx="5129784" cy="1746504"/>
          </a:xfrm>
        </p:spPr>
      </p:pic>
      <p:sp>
        <p:nvSpPr>
          <p:cNvPr id="14" name="Footer Placeholder 13">
            <a:extLst>
              <a:ext uri="{FF2B5EF4-FFF2-40B4-BE49-F238E27FC236}">
                <a16:creationId xmlns:a16="http://schemas.microsoft.com/office/drawing/2014/main" id="{9158A729-7C01-4F67-AE42-3F49712016BC}"/>
              </a:ext>
            </a:extLst>
          </p:cNvPr>
          <p:cNvSpPr>
            <a:spLocks noGrp="1"/>
          </p:cNvSpPr>
          <p:nvPr>
            <p:ph type="ftr" sz="quarter" idx="11"/>
          </p:nvPr>
        </p:nvSpPr>
        <p:spPr>
          <a:xfrm>
            <a:off x="3767328" y="6217920"/>
            <a:ext cx="7196328" cy="640080"/>
          </a:xfrm>
        </p:spPr>
        <p:txBody>
          <a:bodyPr/>
          <a:lstStyle/>
          <a:p>
            <a:r>
              <a:rPr lang="en-US"/>
              <a:t>Housing Regression Analysis</a:t>
            </a:r>
            <a:endParaRPr lang="en-US" dirty="0"/>
          </a:p>
        </p:txBody>
      </p:sp>
      <p:sp>
        <p:nvSpPr>
          <p:cNvPr id="15" name="Slide Number Placeholder 14">
            <a:extLst>
              <a:ext uri="{FF2B5EF4-FFF2-40B4-BE49-F238E27FC236}">
                <a16:creationId xmlns:a16="http://schemas.microsoft.com/office/drawing/2014/main" id="{511D5E5B-4DDF-42C6-8BE2-5EEC3D939947}"/>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5</a:t>
            </a:fld>
            <a:endParaRPr lang="en-US" dirty="0"/>
          </a:p>
        </p:txBody>
      </p:sp>
    </p:spTree>
    <p:extLst>
      <p:ext uri="{BB962C8B-B14F-4D97-AF65-F5344CB8AC3E}">
        <p14:creationId xmlns:p14="http://schemas.microsoft.com/office/powerpoint/2010/main" val="24267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7603-3FE5-4D68-8FC7-506A843BD8DD}"/>
              </a:ext>
            </a:extLst>
          </p:cNvPr>
          <p:cNvSpPr>
            <a:spLocks noGrp="1"/>
          </p:cNvSpPr>
          <p:nvPr>
            <p:ph type="ctrTitle"/>
          </p:nvPr>
        </p:nvSpPr>
        <p:spPr>
          <a:xfrm>
            <a:off x="422899" y="400050"/>
            <a:ext cx="5206802" cy="5305425"/>
          </a:xfrm>
        </p:spPr>
        <p:txBody>
          <a:bodyPr>
            <a:normAutofit/>
          </a:bodyPr>
          <a:lstStyle/>
          <a:p>
            <a:br>
              <a:rPr lang="en-US" dirty="0"/>
            </a:br>
            <a:endParaRPr lang="en-US" dirty="0"/>
          </a:p>
        </p:txBody>
      </p:sp>
      <p:sp>
        <p:nvSpPr>
          <p:cNvPr id="3" name="Subtitle 2">
            <a:extLst>
              <a:ext uri="{FF2B5EF4-FFF2-40B4-BE49-F238E27FC236}">
                <a16:creationId xmlns:a16="http://schemas.microsoft.com/office/drawing/2014/main" id="{5F736FE2-3052-4AA9-A15D-DC9479876A48}"/>
              </a:ext>
            </a:extLst>
          </p:cNvPr>
          <p:cNvSpPr>
            <a:spLocks noGrp="1"/>
          </p:cNvSpPr>
          <p:nvPr>
            <p:ph type="subTitle" idx="1"/>
          </p:nvPr>
        </p:nvSpPr>
        <p:spPr>
          <a:xfrm>
            <a:off x="233543" y="1558502"/>
            <a:ext cx="5206802" cy="5495924"/>
          </a:xfrm>
        </p:spPr>
        <p:txBody>
          <a:bodyPr>
            <a:normAutofit/>
          </a:bodyPr>
          <a:lstStyle/>
          <a:p>
            <a:pPr marL="342900" indent="-342900">
              <a:buFont typeface="Arial" panose="020B0604020202020204" pitchFamily="34" charset="0"/>
              <a:buChar char="•"/>
            </a:pPr>
            <a:r>
              <a:rPr lang="en-US" dirty="0"/>
              <a:t>Predicted Correlations </a:t>
            </a:r>
          </a:p>
          <a:p>
            <a:pPr marL="342900" indent="-342900">
              <a:buFont typeface="Arial" panose="020B0604020202020204" pitchFamily="34" charset="0"/>
              <a:buChar char="•"/>
            </a:pPr>
            <a:r>
              <a:rPr lang="en-US" dirty="0"/>
              <a:t>Kernel Density Estimate - KDE</a:t>
            </a:r>
          </a:p>
          <a:p>
            <a:pPr marL="342900" indent="-342900">
              <a:buFont typeface="Arial" panose="020B0604020202020204" pitchFamily="34" charset="0"/>
              <a:buChar char="•"/>
            </a:pPr>
            <a:r>
              <a:rPr lang="en-US" dirty="0"/>
              <a:t>Visualized graphical interpretations used to Model: Scatter plots and histograms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8" name="Picture Placeholder 7" descr="Kitchen Light Bar Chairs">
            <a:extLst>
              <a:ext uri="{FF2B5EF4-FFF2-40B4-BE49-F238E27FC236}">
                <a16:creationId xmlns:a16="http://schemas.microsoft.com/office/drawing/2014/main" id="{DD26BA0C-94B0-4657-843E-47241BEFF20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364224" y="703728"/>
            <a:ext cx="5129784" cy="1746504"/>
          </a:xfrm>
        </p:spPr>
      </p:pic>
      <p:pic>
        <p:nvPicPr>
          <p:cNvPr id="10" name="Picture Placeholder 9" descr="vase with pink flowers, bowls">
            <a:extLst>
              <a:ext uri="{FF2B5EF4-FFF2-40B4-BE49-F238E27FC236}">
                <a16:creationId xmlns:a16="http://schemas.microsoft.com/office/drawing/2014/main" id="{1ACFDDA8-02CC-4CC9-A429-6E695D7FEC3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6361416" y="2559960"/>
            <a:ext cx="5129784" cy="1746504"/>
          </a:xfrm>
        </p:spPr>
      </p:pic>
      <p:pic>
        <p:nvPicPr>
          <p:cNvPr id="12" name="Picture Placeholder 11" descr="A picture containing wall, indoor, white&#10;&#10;Bedroom, book, bed">
            <a:extLst>
              <a:ext uri="{FF2B5EF4-FFF2-40B4-BE49-F238E27FC236}">
                <a16:creationId xmlns:a16="http://schemas.microsoft.com/office/drawing/2014/main" id="{F592F0E5-1AC5-40B3-91A2-92DA2E5E3551}"/>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6361416" y="4416192"/>
            <a:ext cx="5129784" cy="1746504"/>
          </a:xfrm>
        </p:spPr>
      </p:pic>
      <p:sp>
        <p:nvSpPr>
          <p:cNvPr id="14" name="Footer Placeholder 13">
            <a:extLst>
              <a:ext uri="{FF2B5EF4-FFF2-40B4-BE49-F238E27FC236}">
                <a16:creationId xmlns:a16="http://schemas.microsoft.com/office/drawing/2014/main" id="{9158A729-7C01-4F67-AE42-3F49712016BC}"/>
              </a:ext>
            </a:extLst>
          </p:cNvPr>
          <p:cNvSpPr>
            <a:spLocks noGrp="1"/>
          </p:cNvSpPr>
          <p:nvPr>
            <p:ph type="ftr" sz="quarter" idx="11"/>
          </p:nvPr>
        </p:nvSpPr>
        <p:spPr>
          <a:xfrm>
            <a:off x="3767328" y="6217920"/>
            <a:ext cx="7196328" cy="640080"/>
          </a:xfrm>
        </p:spPr>
        <p:txBody>
          <a:bodyPr/>
          <a:lstStyle/>
          <a:p>
            <a:r>
              <a:rPr lang="en-US"/>
              <a:t>Housing Regression Analysis</a:t>
            </a:r>
            <a:endParaRPr lang="en-US" dirty="0"/>
          </a:p>
        </p:txBody>
      </p:sp>
      <p:sp>
        <p:nvSpPr>
          <p:cNvPr id="15" name="Slide Number Placeholder 14">
            <a:extLst>
              <a:ext uri="{FF2B5EF4-FFF2-40B4-BE49-F238E27FC236}">
                <a16:creationId xmlns:a16="http://schemas.microsoft.com/office/drawing/2014/main" id="{511D5E5B-4DDF-42C6-8BE2-5EEC3D939947}"/>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6</a:t>
            </a:fld>
            <a:endParaRPr lang="en-US" dirty="0"/>
          </a:p>
        </p:txBody>
      </p:sp>
      <p:sp>
        <p:nvSpPr>
          <p:cNvPr id="9" name="Title 1">
            <a:extLst>
              <a:ext uri="{FF2B5EF4-FFF2-40B4-BE49-F238E27FC236}">
                <a16:creationId xmlns:a16="http://schemas.microsoft.com/office/drawing/2014/main" id="{1685EAC1-3FB2-5A5B-C666-FB2420B59737}"/>
              </a:ext>
            </a:extLst>
          </p:cNvPr>
          <p:cNvSpPr txBox="1">
            <a:spLocks/>
          </p:cNvSpPr>
          <p:nvPr/>
        </p:nvSpPr>
        <p:spPr>
          <a:xfrm>
            <a:off x="180973" y="360828"/>
            <a:ext cx="7196327" cy="915522"/>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r>
              <a:rPr lang="en-US" sz="4000" dirty="0"/>
              <a:t> </a:t>
            </a:r>
            <a:br>
              <a:rPr lang="en-US" sz="4000" dirty="0"/>
            </a:br>
            <a:r>
              <a:rPr lang="en-US" sz="4000" dirty="0"/>
              <a:t>Process Methods - Explore</a:t>
            </a:r>
          </a:p>
        </p:txBody>
      </p:sp>
    </p:spTree>
    <p:extLst>
      <p:ext uri="{BB962C8B-B14F-4D97-AF65-F5344CB8AC3E}">
        <p14:creationId xmlns:p14="http://schemas.microsoft.com/office/powerpoint/2010/main" val="15591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63205D-B60F-DA37-A518-88A6183E9E52}"/>
              </a:ext>
            </a:extLst>
          </p:cNvPr>
          <p:cNvPicPr>
            <a:picLocks noChangeAspect="1"/>
          </p:cNvPicPr>
          <p:nvPr/>
        </p:nvPicPr>
        <p:blipFill rotWithShape="1">
          <a:blip r:embed="rId3"/>
          <a:srcRect r="3121"/>
          <a:stretch/>
        </p:blipFill>
        <p:spPr>
          <a:xfrm>
            <a:off x="5148721" y="1177545"/>
            <a:ext cx="6618768" cy="2467649"/>
          </a:xfrm>
          <a:prstGeom prst="rect">
            <a:avLst/>
          </a:prstGeom>
        </p:spPr>
      </p:pic>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8" y="576263"/>
            <a:ext cx="4977777" cy="871537"/>
          </a:xfrm>
        </p:spPr>
        <p:txBody>
          <a:bodyPr/>
          <a:lstStyle/>
          <a:p>
            <a:r>
              <a:rPr lang="en-US" dirty="0"/>
              <a:t>   </a:t>
            </a:r>
          </a:p>
        </p:txBody>
      </p:sp>
      <p:sp>
        <p:nvSpPr>
          <p:cNvPr id="6" name="Subtitle 5">
            <a:extLst>
              <a:ext uri="{FF2B5EF4-FFF2-40B4-BE49-F238E27FC236}">
                <a16:creationId xmlns:a16="http://schemas.microsoft.com/office/drawing/2014/main" id="{4552F1CF-68AA-447B-B5B0-C65BB72A5D6D}"/>
              </a:ext>
            </a:extLst>
          </p:cNvPr>
          <p:cNvSpPr>
            <a:spLocks noGrp="1"/>
          </p:cNvSpPr>
          <p:nvPr>
            <p:ph type="subTitle" idx="1"/>
          </p:nvPr>
        </p:nvSpPr>
        <p:spPr>
          <a:xfrm>
            <a:off x="422898" y="1945700"/>
            <a:ext cx="4977777" cy="4636075"/>
          </a:xfrm>
        </p:spPr>
        <p:txBody>
          <a:bodyPr/>
          <a:lstStyle/>
          <a:p>
            <a:r>
              <a:rPr lang="en-AU" dirty="0">
                <a:solidFill>
                  <a:schemeClr val="tx1"/>
                </a:solidFill>
                <a:effectLst/>
                <a:latin typeface="+mj-lt"/>
                <a:ea typeface="Times New Roman" panose="02020603050405020304" pitchFamily="18" charset="0"/>
                <a:cs typeface="Times New Roman" panose="02020603050405020304" pitchFamily="18" charset="0"/>
              </a:rPr>
              <a:t>	</a:t>
            </a:r>
            <a:endParaRPr lang="en-US" dirty="0"/>
          </a:p>
        </p:txBody>
      </p:sp>
      <p:pic>
        <p:nvPicPr>
          <p:cNvPr id="9" name="Picture Placeholder 8" descr="Vase on a table with leaves, books, ornament, chair">
            <a:extLst>
              <a:ext uri="{FF2B5EF4-FFF2-40B4-BE49-F238E27FC236}">
                <a16:creationId xmlns:a16="http://schemas.microsoft.com/office/drawing/2014/main" id="{E63B8A5B-EB32-49B6-9A1F-EBAD959CFB7C}"/>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a:ext>
            </a:extLst>
          </a:blip>
          <a:srcRect/>
          <a:stretch/>
        </p:blipFill>
        <p:spPr>
          <a:xfrm>
            <a:off x="0" y="0"/>
            <a:ext cx="5148723" cy="6858000"/>
          </a:xfrm>
        </p:spPr>
      </p:pic>
      <p:sp>
        <p:nvSpPr>
          <p:cNvPr id="10" name="TextBox 9">
            <a:extLst>
              <a:ext uri="{FF2B5EF4-FFF2-40B4-BE49-F238E27FC236}">
                <a16:creationId xmlns:a16="http://schemas.microsoft.com/office/drawing/2014/main" id="{7F263142-0D6E-EC71-C5EB-854B8A4D9098}"/>
              </a:ext>
            </a:extLst>
          </p:cNvPr>
          <p:cNvSpPr txBox="1"/>
          <p:nvPr/>
        </p:nvSpPr>
        <p:spPr>
          <a:xfrm>
            <a:off x="5673102" y="253097"/>
            <a:ext cx="6096000" cy="646331"/>
          </a:xfrm>
          <a:prstGeom prst="rect">
            <a:avLst/>
          </a:prstGeom>
          <a:noFill/>
        </p:spPr>
        <p:txBody>
          <a:bodyPr wrap="square">
            <a:spAutoFit/>
          </a:bodyPr>
          <a:lstStyle/>
          <a:p>
            <a:r>
              <a:rPr lang="en-US" sz="1800" dirty="0">
                <a:solidFill>
                  <a:schemeClr val="tx1"/>
                </a:solidFill>
              </a:rPr>
              <a:t>Strongest Linearity shown was with the </a:t>
            </a:r>
            <a:r>
              <a:rPr lang="en-US" sz="1800" dirty="0" err="1">
                <a:solidFill>
                  <a:schemeClr val="tx1"/>
                </a:solidFill>
              </a:rPr>
              <a:t>sqft_living</a:t>
            </a:r>
            <a:r>
              <a:rPr lang="en-US" sz="1800" dirty="0">
                <a:solidFill>
                  <a:schemeClr val="tx1"/>
                </a:solidFill>
              </a:rPr>
              <a:t> at 70%– despite the strength of the </a:t>
            </a:r>
            <a:r>
              <a:rPr lang="en-US" sz="1800" dirty="0" err="1">
                <a:solidFill>
                  <a:schemeClr val="tx1"/>
                </a:solidFill>
              </a:rPr>
              <a:t>sqft_lot</a:t>
            </a:r>
            <a:r>
              <a:rPr lang="en-US" sz="1800" dirty="0">
                <a:solidFill>
                  <a:schemeClr val="tx1"/>
                </a:solidFill>
              </a:rPr>
              <a:t> correlation of 89%</a:t>
            </a:r>
          </a:p>
        </p:txBody>
      </p:sp>
      <p:sp>
        <p:nvSpPr>
          <p:cNvPr id="12" name="Rectangle 11">
            <a:extLst>
              <a:ext uri="{FF2B5EF4-FFF2-40B4-BE49-F238E27FC236}">
                <a16:creationId xmlns:a16="http://schemas.microsoft.com/office/drawing/2014/main" id="{85856CE2-63F7-2E0E-569A-CF9F9CF61AAF}"/>
              </a:ext>
            </a:extLst>
          </p:cNvPr>
          <p:cNvSpPr/>
          <p:nvPr/>
        </p:nvSpPr>
        <p:spPr>
          <a:xfrm>
            <a:off x="5148722" y="1166889"/>
            <a:ext cx="6618767" cy="2478305"/>
          </a:xfrm>
          <a:prstGeom prst="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77311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FB7143-22A2-C45F-4D3B-6C9370DC631A}"/>
              </a:ext>
            </a:extLst>
          </p:cNvPr>
          <p:cNvPicPr>
            <a:picLocks noChangeAspect="1"/>
          </p:cNvPicPr>
          <p:nvPr/>
        </p:nvPicPr>
        <p:blipFill>
          <a:blip r:embed="rId2"/>
          <a:stretch>
            <a:fillRect/>
          </a:stretch>
        </p:blipFill>
        <p:spPr>
          <a:xfrm>
            <a:off x="3803061" y="3881909"/>
            <a:ext cx="3839139" cy="2500131"/>
          </a:xfrm>
          <a:prstGeom prst="rect">
            <a:avLst/>
          </a:prstGeom>
        </p:spPr>
      </p:pic>
      <p:sp>
        <p:nvSpPr>
          <p:cNvPr id="2" name="Title 1">
            <a:extLst>
              <a:ext uri="{FF2B5EF4-FFF2-40B4-BE49-F238E27FC236}">
                <a16:creationId xmlns:a16="http://schemas.microsoft.com/office/drawing/2014/main" id="{44DAC3FE-7130-4F84-BB48-126F0EF78EFF}"/>
              </a:ext>
            </a:extLst>
          </p:cNvPr>
          <p:cNvSpPr>
            <a:spLocks noGrp="1"/>
          </p:cNvSpPr>
          <p:nvPr>
            <p:ph type="title"/>
          </p:nvPr>
        </p:nvSpPr>
        <p:spPr>
          <a:xfrm>
            <a:off x="0" y="-16081"/>
            <a:ext cx="10543032" cy="1325563"/>
          </a:xfrm>
        </p:spPr>
        <p:txBody>
          <a:bodyPr>
            <a:normAutofit fontScale="90000"/>
          </a:bodyPr>
          <a:lstStyle/>
          <a:p>
            <a:r>
              <a:rPr lang="en-US" dirty="0"/>
              <a:t>Graphical Data Interpretation - Modelling</a:t>
            </a:r>
          </a:p>
        </p:txBody>
      </p:sp>
      <p:sp>
        <p:nvSpPr>
          <p:cNvPr id="3" name="Text Placeholder 2">
            <a:extLst>
              <a:ext uri="{FF2B5EF4-FFF2-40B4-BE49-F238E27FC236}">
                <a16:creationId xmlns:a16="http://schemas.microsoft.com/office/drawing/2014/main" id="{5A9BE43D-FA1F-4FA0-B1C3-D62E3FE2584A}"/>
              </a:ext>
            </a:extLst>
          </p:cNvPr>
          <p:cNvSpPr>
            <a:spLocks noGrp="1"/>
          </p:cNvSpPr>
          <p:nvPr>
            <p:ph type="body" idx="1"/>
          </p:nvPr>
        </p:nvSpPr>
        <p:spPr>
          <a:xfrm>
            <a:off x="313766" y="1515893"/>
            <a:ext cx="3291840" cy="477745"/>
          </a:xfrm>
          <a:ln w="38100">
            <a:solidFill>
              <a:schemeClr val="accent3"/>
            </a:solidFill>
          </a:ln>
        </p:spPr>
        <p:txBody>
          <a:bodyPr>
            <a:normAutofit/>
          </a:bodyPr>
          <a:lstStyle/>
          <a:p>
            <a:pPr algn="ctr"/>
            <a:r>
              <a:rPr lang="en-US" sz="2200" dirty="0"/>
              <a:t>Kernel Density Plot </a:t>
            </a:r>
          </a:p>
        </p:txBody>
      </p:sp>
      <p:sp>
        <p:nvSpPr>
          <p:cNvPr id="4" name="Content Placeholder 3">
            <a:extLst>
              <a:ext uri="{FF2B5EF4-FFF2-40B4-BE49-F238E27FC236}">
                <a16:creationId xmlns:a16="http://schemas.microsoft.com/office/drawing/2014/main" id="{68437DC2-24E2-44B3-B3ED-128FC59DE8AB}"/>
              </a:ext>
            </a:extLst>
          </p:cNvPr>
          <p:cNvSpPr>
            <a:spLocks noGrp="1"/>
          </p:cNvSpPr>
          <p:nvPr>
            <p:ph sz="half" idx="2"/>
          </p:nvPr>
        </p:nvSpPr>
        <p:spPr>
          <a:xfrm>
            <a:off x="313766" y="2148366"/>
            <a:ext cx="3291840" cy="1484219"/>
          </a:xfrm>
        </p:spPr>
        <p:txBody>
          <a:bodyPr>
            <a:noAutofit/>
          </a:bodyPr>
          <a:lstStyle/>
          <a:p>
            <a:pPr lvl="0"/>
            <a:r>
              <a:rPr lang="en-US" sz="1400" dirty="0"/>
              <a:t>Non-</a:t>
            </a:r>
            <a:r>
              <a:rPr lang="en-US" sz="1400" i="0" dirty="0">
                <a:solidFill>
                  <a:srgbClr val="111111"/>
                </a:solidFill>
                <a:effectLst/>
                <a:latin typeface="Dante" panose="02020502050200020203" pitchFamily="18" charset="0"/>
              </a:rPr>
              <a:t>parametric way to estimate the probability density function of a random variable</a:t>
            </a:r>
          </a:p>
          <a:p>
            <a:pPr lvl="0"/>
            <a:r>
              <a:rPr lang="en-US" sz="1400" dirty="0">
                <a:solidFill>
                  <a:srgbClr val="111111"/>
                </a:solidFill>
                <a:latin typeface="Dante" panose="02020502050200020203" pitchFamily="18" charset="0"/>
              </a:rPr>
              <a:t>Determine that </a:t>
            </a:r>
            <a:r>
              <a:rPr lang="en-US" sz="1400" b="1" dirty="0">
                <a:solidFill>
                  <a:srgbClr val="111111"/>
                </a:solidFill>
                <a:latin typeface="Dante" panose="02020502050200020203" pitchFamily="18" charset="0"/>
              </a:rPr>
              <a:t>the </a:t>
            </a:r>
            <a:r>
              <a:rPr lang="en-US" sz="1400" b="1" dirty="0" err="1">
                <a:solidFill>
                  <a:srgbClr val="111111"/>
                </a:solidFill>
                <a:latin typeface="Dante" panose="02020502050200020203" pitchFamily="18" charset="0"/>
              </a:rPr>
              <a:t>sqft_living</a:t>
            </a:r>
            <a:r>
              <a:rPr lang="en-US" sz="1400" b="1" dirty="0">
                <a:solidFill>
                  <a:srgbClr val="111111"/>
                </a:solidFill>
                <a:latin typeface="Dante" panose="02020502050200020203" pitchFamily="18" charset="0"/>
              </a:rPr>
              <a:t> </a:t>
            </a:r>
            <a:r>
              <a:rPr lang="en-US" sz="1400" dirty="0">
                <a:solidFill>
                  <a:srgbClr val="111111"/>
                </a:solidFill>
                <a:latin typeface="Dante" panose="02020502050200020203" pitchFamily="18" charset="0"/>
              </a:rPr>
              <a:t>and g</a:t>
            </a:r>
            <a:r>
              <a:rPr lang="en-US" sz="1400" b="1" dirty="0">
                <a:solidFill>
                  <a:srgbClr val="111111"/>
                </a:solidFill>
                <a:latin typeface="Dante" panose="02020502050200020203" pitchFamily="18" charset="0"/>
              </a:rPr>
              <a:t>rade </a:t>
            </a:r>
            <a:r>
              <a:rPr lang="en-US" sz="1400" dirty="0">
                <a:solidFill>
                  <a:srgbClr val="111111"/>
                </a:solidFill>
                <a:latin typeface="Dante" panose="02020502050200020203" pitchFamily="18" charset="0"/>
              </a:rPr>
              <a:t>are closest to the expected value 0.00</a:t>
            </a:r>
            <a:endParaRPr lang="en-US" sz="1400" dirty="0">
              <a:latin typeface="Dante" panose="02020502050200020203" pitchFamily="18" charset="0"/>
            </a:endParaRPr>
          </a:p>
        </p:txBody>
      </p:sp>
      <p:sp>
        <p:nvSpPr>
          <p:cNvPr id="6" name="Content Placeholder 5">
            <a:extLst>
              <a:ext uri="{FF2B5EF4-FFF2-40B4-BE49-F238E27FC236}">
                <a16:creationId xmlns:a16="http://schemas.microsoft.com/office/drawing/2014/main" id="{2461F951-2F63-494C-8F18-BE5D335AC097}"/>
              </a:ext>
            </a:extLst>
          </p:cNvPr>
          <p:cNvSpPr>
            <a:spLocks noGrp="1"/>
          </p:cNvSpPr>
          <p:nvPr>
            <p:ph sz="quarter" idx="4"/>
          </p:nvPr>
        </p:nvSpPr>
        <p:spPr>
          <a:xfrm>
            <a:off x="4000059" y="2153129"/>
            <a:ext cx="3365432" cy="1474694"/>
          </a:xfrm>
        </p:spPr>
        <p:txBody>
          <a:bodyPr>
            <a:noAutofit/>
          </a:bodyPr>
          <a:lstStyle/>
          <a:p>
            <a:r>
              <a:rPr lang="en-US" sz="1400" dirty="0"/>
              <a:t>Strongest Linearity shown was with the </a:t>
            </a:r>
            <a:r>
              <a:rPr lang="en-US" sz="1400" dirty="0" err="1"/>
              <a:t>sqft_living</a:t>
            </a:r>
            <a:r>
              <a:rPr lang="en-US" sz="1400" dirty="0"/>
              <a:t> at 70%– despite the strength of the </a:t>
            </a:r>
            <a:r>
              <a:rPr lang="en-US" sz="1400" dirty="0" err="1"/>
              <a:t>sqft_lot</a:t>
            </a:r>
            <a:r>
              <a:rPr lang="en-US" sz="1400" dirty="0"/>
              <a:t> correlation of 89%</a:t>
            </a:r>
          </a:p>
        </p:txBody>
      </p:sp>
      <p:sp>
        <p:nvSpPr>
          <p:cNvPr id="12" name="Footer Placeholder 11">
            <a:extLst>
              <a:ext uri="{FF2B5EF4-FFF2-40B4-BE49-F238E27FC236}">
                <a16:creationId xmlns:a16="http://schemas.microsoft.com/office/drawing/2014/main" id="{A6B7FD5A-954C-4A6D-9B44-2BC7A322C28D}"/>
              </a:ext>
            </a:extLst>
          </p:cNvPr>
          <p:cNvSpPr>
            <a:spLocks noGrp="1"/>
          </p:cNvSpPr>
          <p:nvPr>
            <p:ph type="ftr" sz="quarter" idx="11"/>
          </p:nvPr>
        </p:nvSpPr>
        <p:spPr>
          <a:xfrm>
            <a:off x="3767328" y="6217920"/>
            <a:ext cx="7196328" cy="640080"/>
          </a:xfrm>
        </p:spPr>
        <p:txBody>
          <a:bodyPr/>
          <a:lstStyle/>
          <a:p>
            <a:r>
              <a:rPr lang="en-US"/>
              <a:t>Housing Regression Analysis</a:t>
            </a:r>
            <a:endParaRPr lang="en-US" dirty="0"/>
          </a:p>
        </p:txBody>
      </p:sp>
      <p:sp>
        <p:nvSpPr>
          <p:cNvPr id="13" name="Slide Number Placeholder 12">
            <a:extLst>
              <a:ext uri="{FF2B5EF4-FFF2-40B4-BE49-F238E27FC236}">
                <a16:creationId xmlns:a16="http://schemas.microsoft.com/office/drawing/2014/main" id="{BCEA833C-2CBF-44B6-9550-2F1067071C3A}"/>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8</a:t>
            </a:fld>
            <a:endParaRPr lang="en-US" dirty="0"/>
          </a:p>
        </p:txBody>
      </p:sp>
      <p:sp>
        <p:nvSpPr>
          <p:cNvPr id="8" name="Content Placeholder 7">
            <a:extLst>
              <a:ext uri="{FF2B5EF4-FFF2-40B4-BE49-F238E27FC236}">
                <a16:creationId xmlns:a16="http://schemas.microsoft.com/office/drawing/2014/main" id="{3E920FC0-3A2D-4056-BB32-DF20E6C9EE9C}"/>
              </a:ext>
            </a:extLst>
          </p:cNvPr>
          <p:cNvSpPr>
            <a:spLocks noGrp="1"/>
          </p:cNvSpPr>
          <p:nvPr>
            <p:ph sz="quarter" idx="14"/>
          </p:nvPr>
        </p:nvSpPr>
        <p:spPr>
          <a:xfrm>
            <a:off x="7759944" y="2183265"/>
            <a:ext cx="3365432" cy="1484219"/>
          </a:xfrm>
        </p:spPr>
        <p:txBody>
          <a:bodyPr>
            <a:noAutofit/>
          </a:bodyPr>
          <a:lstStyle/>
          <a:p>
            <a:r>
              <a:rPr lang="en-US" sz="1400" dirty="0"/>
              <a:t>Grade of the house appears to be both continuous and continuous in nature according to the scatter plot below. It is by nature continuous by a grade score. </a:t>
            </a:r>
          </a:p>
        </p:txBody>
      </p:sp>
      <p:sp>
        <p:nvSpPr>
          <p:cNvPr id="19" name="Text Placeholder 2">
            <a:extLst>
              <a:ext uri="{FF2B5EF4-FFF2-40B4-BE49-F238E27FC236}">
                <a16:creationId xmlns:a16="http://schemas.microsoft.com/office/drawing/2014/main" id="{4EA5F602-4652-4160-5251-92C516636363}"/>
              </a:ext>
            </a:extLst>
          </p:cNvPr>
          <p:cNvSpPr>
            <a:spLocks noGrp="1"/>
          </p:cNvSpPr>
          <p:nvPr>
            <p:ph type="body" sz="quarter" idx="3"/>
          </p:nvPr>
        </p:nvSpPr>
        <p:spPr>
          <a:xfrm>
            <a:off x="4000059" y="1510874"/>
            <a:ext cx="3439023" cy="470999"/>
          </a:xfrm>
          <a:ln w="38100">
            <a:solidFill>
              <a:schemeClr val="accent3"/>
            </a:solidFill>
          </a:ln>
        </p:spPr>
        <p:txBody>
          <a:bodyPr>
            <a:normAutofit/>
          </a:bodyPr>
          <a:lstStyle/>
          <a:p>
            <a:pPr algn="ctr"/>
            <a:r>
              <a:rPr lang="en-US" sz="2200" dirty="0"/>
              <a:t>Linearity Check </a:t>
            </a:r>
          </a:p>
        </p:txBody>
      </p:sp>
      <p:sp>
        <p:nvSpPr>
          <p:cNvPr id="20" name="Text Placeholder 2">
            <a:extLst>
              <a:ext uri="{FF2B5EF4-FFF2-40B4-BE49-F238E27FC236}">
                <a16:creationId xmlns:a16="http://schemas.microsoft.com/office/drawing/2014/main" id="{BE2FB659-2334-4351-0DBF-DE3A08533BD2}"/>
              </a:ext>
            </a:extLst>
          </p:cNvPr>
          <p:cNvSpPr>
            <a:spLocks noGrp="1"/>
          </p:cNvSpPr>
          <p:nvPr>
            <p:ph type="body" sz="quarter" idx="13"/>
          </p:nvPr>
        </p:nvSpPr>
        <p:spPr>
          <a:xfrm>
            <a:off x="7833535" y="1519265"/>
            <a:ext cx="3669616" cy="471000"/>
          </a:xfrm>
          <a:ln w="38100">
            <a:solidFill>
              <a:schemeClr val="accent3"/>
            </a:solidFill>
          </a:ln>
        </p:spPr>
        <p:txBody>
          <a:bodyPr>
            <a:normAutofit/>
          </a:bodyPr>
          <a:lstStyle/>
          <a:p>
            <a:pPr algn="ctr"/>
            <a:r>
              <a:rPr lang="en-US" sz="2200" dirty="0"/>
              <a:t>Variable Identification</a:t>
            </a:r>
          </a:p>
        </p:txBody>
      </p:sp>
      <p:sp>
        <p:nvSpPr>
          <p:cNvPr id="5" name="Flowchart: Connector 4">
            <a:extLst>
              <a:ext uri="{FF2B5EF4-FFF2-40B4-BE49-F238E27FC236}">
                <a16:creationId xmlns:a16="http://schemas.microsoft.com/office/drawing/2014/main" id="{FA3332F2-C3D7-F09E-CDB9-8B5BA4361927}"/>
              </a:ext>
            </a:extLst>
          </p:cNvPr>
          <p:cNvSpPr/>
          <p:nvPr/>
        </p:nvSpPr>
        <p:spPr>
          <a:xfrm>
            <a:off x="1009285" y="5712542"/>
            <a:ext cx="514715" cy="505378"/>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58E0E63D-45E2-6462-1EFA-41A338F46016}"/>
              </a:ext>
            </a:extLst>
          </p:cNvPr>
          <p:cNvSpPr txBox="1"/>
          <p:nvPr/>
        </p:nvSpPr>
        <p:spPr>
          <a:xfrm>
            <a:off x="3883182" y="3832098"/>
            <a:ext cx="3907618" cy="2500131"/>
          </a:xfrm>
          <a:prstGeom prst="rect">
            <a:avLst/>
          </a:prstGeom>
          <a:noFill/>
          <a:ln w="38100">
            <a:solidFill>
              <a:schemeClr val="accent3"/>
            </a:solidFill>
          </a:ln>
          <a:scene3d>
            <a:camera prst="obliqueBottomLeft"/>
            <a:lightRig rig="threePt" dir="t"/>
          </a:scene3d>
        </p:spPr>
        <p:txBody>
          <a:bodyPr wrap="square" rtlCol="0">
            <a:spAutoFit/>
          </a:bodyPr>
          <a:lstStyle/>
          <a:p>
            <a:endParaRPr lang="en-AU" dirty="0"/>
          </a:p>
        </p:txBody>
      </p:sp>
      <p:pic>
        <p:nvPicPr>
          <p:cNvPr id="11" name="Picture 10">
            <a:extLst>
              <a:ext uri="{FF2B5EF4-FFF2-40B4-BE49-F238E27FC236}">
                <a16:creationId xmlns:a16="http://schemas.microsoft.com/office/drawing/2014/main" id="{3F2FE80D-34A7-481B-873B-239F9EC8629E}"/>
              </a:ext>
            </a:extLst>
          </p:cNvPr>
          <p:cNvPicPr>
            <a:picLocks noChangeAspect="1"/>
          </p:cNvPicPr>
          <p:nvPr/>
        </p:nvPicPr>
        <p:blipFill rotWithShape="1">
          <a:blip r:embed="rId3"/>
          <a:srcRect l="5900" t="2208"/>
          <a:stretch/>
        </p:blipFill>
        <p:spPr>
          <a:xfrm>
            <a:off x="199465" y="3973940"/>
            <a:ext cx="3572404" cy="2339794"/>
          </a:xfrm>
          <a:prstGeom prst="rect">
            <a:avLst/>
          </a:prstGeom>
        </p:spPr>
      </p:pic>
      <p:sp>
        <p:nvSpPr>
          <p:cNvPr id="18" name="TextBox 17">
            <a:extLst>
              <a:ext uri="{FF2B5EF4-FFF2-40B4-BE49-F238E27FC236}">
                <a16:creationId xmlns:a16="http://schemas.microsoft.com/office/drawing/2014/main" id="{03F95D77-C8EB-B135-4B51-E430D68753F2}"/>
              </a:ext>
            </a:extLst>
          </p:cNvPr>
          <p:cNvSpPr txBox="1"/>
          <p:nvPr/>
        </p:nvSpPr>
        <p:spPr>
          <a:xfrm>
            <a:off x="169609" y="3829011"/>
            <a:ext cx="3602230" cy="2469649"/>
          </a:xfrm>
          <a:prstGeom prst="rect">
            <a:avLst/>
          </a:prstGeom>
          <a:noFill/>
          <a:ln w="38100">
            <a:solidFill>
              <a:schemeClr val="accent3"/>
            </a:solidFill>
          </a:ln>
          <a:scene3d>
            <a:camera prst="obliqueBottomLeft"/>
            <a:lightRig rig="threePt" dir="t"/>
          </a:scene3d>
        </p:spPr>
        <p:txBody>
          <a:bodyPr wrap="square" rtlCol="0">
            <a:spAutoFit/>
          </a:bodyPr>
          <a:lstStyle/>
          <a:p>
            <a:endParaRPr lang="en-AU" dirty="0"/>
          </a:p>
        </p:txBody>
      </p:sp>
      <p:pic>
        <p:nvPicPr>
          <p:cNvPr id="21" name="Picture 20">
            <a:extLst>
              <a:ext uri="{FF2B5EF4-FFF2-40B4-BE49-F238E27FC236}">
                <a16:creationId xmlns:a16="http://schemas.microsoft.com/office/drawing/2014/main" id="{E07ADA0F-F98C-A38D-65B5-6330984454C9}"/>
              </a:ext>
            </a:extLst>
          </p:cNvPr>
          <p:cNvPicPr>
            <a:picLocks noChangeAspect="1"/>
          </p:cNvPicPr>
          <p:nvPr/>
        </p:nvPicPr>
        <p:blipFill>
          <a:blip r:embed="rId4"/>
          <a:stretch>
            <a:fillRect/>
          </a:stretch>
        </p:blipFill>
        <p:spPr>
          <a:xfrm>
            <a:off x="7939885" y="3832098"/>
            <a:ext cx="3669616" cy="2475708"/>
          </a:xfrm>
          <a:prstGeom prst="rect">
            <a:avLst/>
          </a:prstGeom>
        </p:spPr>
      </p:pic>
      <p:sp>
        <p:nvSpPr>
          <p:cNvPr id="14" name="TextBox 13">
            <a:extLst>
              <a:ext uri="{FF2B5EF4-FFF2-40B4-BE49-F238E27FC236}">
                <a16:creationId xmlns:a16="http://schemas.microsoft.com/office/drawing/2014/main" id="{6A5DB6BC-9EF4-A9AA-A34B-72CA6C4C7204}"/>
              </a:ext>
            </a:extLst>
          </p:cNvPr>
          <p:cNvSpPr txBox="1"/>
          <p:nvPr/>
        </p:nvSpPr>
        <p:spPr>
          <a:xfrm>
            <a:off x="7902113" y="3829429"/>
            <a:ext cx="3596075" cy="2478377"/>
          </a:xfrm>
          <a:prstGeom prst="rect">
            <a:avLst/>
          </a:prstGeom>
          <a:noFill/>
          <a:ln w="38100">
            <a:solidFill>
              <a:schemeClr val="accent3"/>
            </a:solidFill>
          </a:ln>
          <a:scene3d>
            <a:camera prst="obliqueBottomLeft"/>
            <a:lightRig rig="threePt" dir="t"/>
          </a:scene3d>
        </p:spPr>
        <p:txBody>
          <a:bodyPr wrap="square" rtlCol="0">
            <a:spAutoFit/>
          </a:bodyPr>
          <a:lstStyle/>
          <a:p>
            <a:endParaRPr lang="en-AU" dirty="0"/>
          </a:p>
        </p:txBody>
      </p:sp>
    </p:spTree>
    <p:extLst>
      <p:ext uri="{BB962C8B-B14F-4D97-AF65-F5344CB8AC3E}">
        <p14:creationId xmlns:p14="http://schemas.microsoft.com/office/powerpoint/2010/main" val="911610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7603-3FE5-4D68-8FC7-506A843BD8DD}"/>
              </a:ext>
            </a:extLst>
          </p:cNvPr>
          <p:cNvSpPr>
            <a:spLocks noGrp="1"/>
          </p:cNvSpPr>
          <p:nvPr>
            <p:ph type="ctrTitle"/>
          </p:nvPr>
        </p:nvSpPr>
        <p:spPr>
          <a:xfrm>
            <a:off x="422899" y="576263"/>
            <a:ext cx="5206802" cy="2967606"/>
          </a:xfrm>
        </p:spPr>
        <p:txBody>
          <a:bodyPr>
            <a:normAutofit/>
          </a:bodyPr>
          <a:lstStyle/>
          <a:p>
            <a:br>
              <a:rPr lang="en-US" dirty="0"/>
            </a:br>
            <a:endParaRPr lang="en-US" dirty="0"/>
          </a:p>
        </p:txBody>
      </p:sp>
      <p:sp>
        <p:nvSpPr>
          <p:cNvPr id="3" name="Subtitle 2">
            <a:extLst>
              <a:ext uri="{FF2B5EF4-FFF2-40B4-BE49-F238E27FC236}">
                <a16:creationId xmlns:a16="http://schemas.microsoft.com/office/drawing/2014/main" id="{5F736FE2-3052-4AA9-A15D-DC9479876A48}"/>
              </a:ext>
            </a:extLst>
          </p:cNvPr>
          <p:cNvSpPr>
            <a:spLocks noGrp="1"/>
          </p:cNvSpPr>
          <p:nvPr>
            <p:ph type="subTitle" idx="1"/>
          </p:nvPr>
        </p:nvSpPr>
        <p:spPr>
          <a:xfrm>
            <a:off x="422899" y="466725"/>
            <a:ext cx="5206802" cy="5490933"/>
          </a:xfrm>
        </p:spPr>
        <p:txBody>
          <a:bodyPr/>
          <a:lstStyle/>
          <a:p>
            <a:r>
              <a:rPr lang="en-US" sz="5400" dirty="0"/>
              <a:t>Results </a:t>
            </a:r>
          </a:p>
          <a:p>
            <a:endParaRPr lang="en-US" dirty="0"/>
          </a:p>
          <a:p>
            <a:r>
              <a:rPr lang="en-AU" dirty="0">
                <a:solidFill>
                  <a:schemeClr val="tx1"/>
                </a:solidFill>
                <a:latin typeface="+mj-lt"/>
                <a:cs typeface="Times New Roman" panose="02020603050405020304" pitchFamily="18" charset="0"/>
              </a:rPr>
              <a:t>	Based on the data set and through rigorous testing measures we have determined that ft² of the living area has the strongest linear correlation to increased sales of housing price.</a:t>
            </a:r>
          </a:p>
          <a:p>
            <a:endParaRPr lang="en-AU" dirty="0">
              <a:solidFill>
                <a:schemeClr val="tx1"/>
              </a:solidFill>
              <a:latin typeface="+mj-lt"/>
              <a:cs typeface="Times New Roman" panose="02020603050405020304" pitchFamily="18" charset="0"/>
            </a:endParaRPr>
          </a:p>
          <a:p>
            <a:endParaRPr lang="en-AU" dirty="0">
              <a:solidFill>
                <a:schemeClr val="tx1"/>
              </a:solidFill>
              <a:latin typeface="+mj-lt"/>
              <a:cs typeface="Times New Roman" panose="02020603050405020304" pitchFamily="18" charset="0"/>
            </a:endParaRPr>
          </a:p>
          <a:p>
            <a:endParaRPr lang="en-AU" dirty="0">
              <a:solidFill>
                <a:schemeClr val="tx1"/>
              </a:solidFill>
              <a:latin typeface="+mj-lt"/>
              <a:cs typeface="Times New Roman" panose="02020603050405020304" pitchFamily="18" charset="0"/>
            </a:endParaRPr>
          </a:p>
          <a:p>
            <a:r>
              <a:rPr lang="en-AU" dirty="0">
                <a:solidFill>
                  <a:schemeClr val="tx1"/>
                </a:solidFill>
                <a:latin typeface="+mj-lt"/>
                <a:cs typeface="Times New Roman" panose="02020603050405020304" pitchFamily="18" charset="0"/>
              </a:rPr>
              <a:t>	</a:t>
            </a:r>
            <a:endParaRPr lang="en-US" dirty="0"/>
          </a:p>
        </p:txBody>
      </p:sp>
      <p:pic>
        <p:nvPicPr>
          <p:cNvPr id="8" name="Picture Placeholder 7" descr="Kitchen Light Bar Chairs">
            <a:extLst>
              <a:ext uri="{FF2B5EF4-FFF2-40B4-BE49-F238E27FC236}">
                <a16:creationId xmlns:a16="http://schemas.microsoft.com/office/drawing/2014/main" id="{DD26BA0C-94B0-4657-843E-47241BEFF20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364224" y="703728"/>
            <a:ext cx="5129784" cy="1746504"/>
          </a:xfrm>
        </p:spPr>
      </p:pic>
      <p:pic>
        <p:nvPicPr>
          <p:cNvPr id="10" name="Picture Placeholder 9" descr="vase with pink flowers, bowls">
            <a:extLst>
              <a:ext uri="{FF2B5EF4-FFF2-40B4-BE49-F238E27FC236}">
                <a16:creationId xmlns:a16="http://schemas.microsoft.com/office/drawing/2014/main" id="{1ACFDDA8-02CC-4CC9-A429-6E695D7FEC3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6361416" y="2559960"/>
            <a:ext cx="5129784" cy="1746504"/>
          </a:xfrm>
        </p:spPr>
      </p:pic>
      <p:pic>
        <p:nvPicPr>
          <p:cNvPr id="12" name="Picture Placeholder 11" descr="A picture containing wall, indoor, white&#10;&#10;Bedroom, book, bed">
            <a:extLst>
              <a:ext uri="{FF2B5EF4-FFF2-40B4-BE49-F238E27FC236}">
                <a16:creationId xmlns:a16="http://schemas.microsoft.com/office/drawing/2014/main" id="{F592F0E5-1AC5-40B3-91A2-92DA2E5E3551}"/>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6361416" y="4416192"/>
            <a:ext cx="5129784" cy="1746504"/>
          </a:xfrm>
        </p:spPr>
      </p:pic>
      <p:sp>
        <p:nvSpPr>
          <p:cNvPr id="14" name="Footer Placeholder 13">
            <a:extLst>
              <a:ext uri="{FF2B5EF4-FFF2-40B4-BE49-F238E27FC236}">
                <a16:creationId xmlns:a16="http://schemas.microsoft.com/office/drawing/2014/main" id="{9158A729-7C01-4F67-AE42-3F49712016BC}"/>
              </a:ext>
            </a:extLst>
          </p:cNvPr>
          <p:cNvSpPr>
            <a:spLocks noGrp="1"/>
          </p:cNvSpPr>
          <p:nvPr>
            <p:ph type="ftr" sz="quarter" idx="11"/>
          </p:nvPr>
        </p:nvSpPr>
        <p:spPr>
          <a:xfrm>
            <a:off x="3767328" y="6217920"/>
            <a:ext cx="7196328" cy="640080"/>
          </a:xfrm>
        </p:spPr>
        <p:txBody>
          <a:bodyPr/>
          <a:lstStyle/>
          <a:p>
            <a:r>
              <a:rPr lang="en-US"/>
              <a:t>Housing Regression Analysis</a:t>
            </a:r>
            <a:endParaRPr lang="en-US" dirty="0"/>
          </a:p>
        </p:txBody>
      </p:sp>
      <p:sp>
        <p:nvSpPr>
          <p:cNvPr id="15" name="Slide Number Placeholder 14">
            <a:extLst>
              <a:ext uri="{FF2B5EF4-FFF2-40B4-BE49-F238E27FC236}">
                <a16:creationId xmlns:a16="http://schemas.microsoft.com/office/drawing/2014/main" id="{511D5E5B-4DDF-42C6-8BE2-5EEC3D939947}"/>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9</a:t>
            </a:fld>
            <a:endParaRPr lang="en-US" dirty="0"/>
          </a:p>
        </p:txBody>
      </p:sp>
    </p:spTree>
    <p:extLst>
      <p:ext uri="{BB962C8B-B14F-4D97-AF65-F5344CB8AC3E}">
        <p14:creationId xmlns:p14="http://schemas.microsoft.com/office/powerpoint/2010/main" val="3853023261"/>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37D1C0D-D4CE-465C-8DB2-7B2571F37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4E27A5-29EC-44AC-A353-55638DDBC56C}">
  <ds:schemaRefs>
    <ds:schemaRef ds:uri="http://schemas.microsoft.com/sharepoint/v3/contenttype/forms"/>
  </ds:schemaRefs>
</ds:datastoreItem>
</file>

<file path=customXml/itemProps3.xml><?xml version="1.0" encoding="utf-8"?>
<ds:datastoreItem xmlns:ds="http://schemas.openxmlformats.org/officeDocument/2006/customXml" ds:itemID="{289259C4-AC71-4849-BC68-7545A45536D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Offset design</Template>
  <TotalTime>1084</TotalTime>
  <Words>651</Words>
  <Application>Microsoft Office PowerPoint</Application>
  <PresentationFormat>Widescreen</PresentationFormat>
  <Paragraphs>75</Paragraphs>
  <Slides>10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Dante</vt:lpstr>
      <vt:lpstr>Dante (Headings)2</vt:lpstr>
      <vt:lpstr>Helvetica Neue Medium</vt:lpstr>
      <vt:lpstr>Wingdings 2</vt:lpstr>
      <vt:lpstr>OffsetVTI</vt:lpstr>
      <vt:lpstr>Phase 2 Project  Housing Regression Analysis</vt:lpstr>
      <vt:lpstr>Overview</vt:lpstr>
      <vt:lpstr>Agenda Discussion Points</vt:lpstr>
      <vt:lpstr>   Business Problem </vt:lpstr>
      <vt:lpstr>   Data - Obtain &amp; Scrub</vt:lpstr>
      <vt:lpstr> </vt:lpstr>
      <vt:lpstr>   </vt:lpstr>
      <vt:lpstr>Graphical Data Interpretation - Modelling</vt:lpstr>
      <vt:lpstr> </vt:lpstr>
      <vt:lpstr>Data Analysis Interpretation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Carla Kirby</dc:creator>
  <cp:lastModifiedBy>Carla Kirby</cp:lastModifiedBy>
  <cp:revision>19</cp:revision>
  <dcterms:created xsi:type="dcterms:W3CDTF">2022-05-04T08:35:54Z</dcterms:created>
  <dcterms:modified xsi:type="dcterms:W3CDTF">2022-06-05T06:29:14Z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